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9" r:id="rId4"/>
    <p:sldId id="260" r:id="rId5"/>
    <p:sldId id="261" r:id="rId6"/>
    <p:sldId id="262" r:id="rId7"/>
    <p:sldId id="279" r:id="rId8"/>
    <p:sldId id="263" r:id="rId9"/>
    <p:sldId id="264" r:id="rId10"/>
    <p:sldId id="266" r:id="rId11"/>
    <p:sldId id="267" r:id="rId12"/>
    <p:sldId id="268" r:id="rId13"/>
    <p:sldId id="269" r:id="rId14"/>
    <p:sldId id="28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720" y="-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10826D-04C2-4CB0-978F-1AC485ECCF08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2D5A4-5083-4166-9B22-D3A222BCC59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71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2D5A4-5083-4166-9B22-D3A222BCC59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723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A2D5A4-5083-4166-9B22-D3A222BCC59E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790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5639F2-61D0-4BDD-81E3-FF965A95410F}" type="datetimeFigureOut">
              <a:rPr lang="nl-NL" smtClean="0"/>
              <a:t>29-8-2015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AF1D3C-4156-45A4-9E07-2849EC02CE67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benverleg.nl/emotie/emoties315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nl/url?sa=i&amp;rct=j&amp;q=&amp;esrc=s&amp;source=images&amp;cd=&amp;cad=rja&amp;uact=8&amp;ved=0CAcQjRxqFQoTCIHe3d6SzscCFdAK2wodNToFXQ&amp;url=http%3A%2F%2Fwww.overwinslapeloosheid.nl%2Fbouw-een-ecosysteem-de-manier-voor-een-succesvol-en-gelukkig-leven%2F&amp;ei=25HhVcGEDtCV7Aa19JToBQ&amp;psig=AFQjCNGyvbN2YTt2OftTN_WUGOn_Z-JsxA&amp;ust=1440932638558278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nl/url?sa=i&amp;rct=j&amp;q=&amp;esrc=s&amp;source=images&amp;cd=&amp;cad=rja&amp;uact=8&amp;ved=0CAcQjRxqFQoTCJPr0sWWzscCFSdZ2wodFggFHw&amp;url=http%3A%2F%2Fwww.geursenproducties.com%2F%3Fp%3D1445&amp;ei=2JXhVZOfFqey7QaWkJT4AQ&amp;psig=AFQjCNED1-KSXcE66ytQw4o-pfnl2Lh-ag&amp;ust=144093369070242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source=images&amp;cd=&amp;cad=rja&amp;uact=8&amp;ved=0CAUQjRxqFQoTCPSQquKWzscCFQ9Z2wodPzYDjg&amp;url=http%3A%2F%2Fwww.timessquarenyc.org%2Flive-work%2Ftimes-square-transformation%2Ftransformation-updates%2Fdownload.aspx%3Fid%3D6731&amp;ei=FJbhVfS2H4-y7Qa_7IzwCA&amp;psig=AFQjCNFJCMUt-_Jn6EdwkKROVMi5zKqKOg&amp;ust=144093377474246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nl/url?sa=i&amp;rct=j&amp;q=&amp;esrc=s&amp;source=images&amp;cd=&amp;cad=rja&amp;uact=8&amp;ved=0CAcQjRxqFQoTCJqvjtmXzscCFSsg2wodGmkHFQ&amp;url=http%3A%2F%2Fwww.beursonline.nl%2FForum%2FTopic%2F1195193%2F3%2FTA-AEX-vrijdag-30-1-een-gapje-wegkniepen.aspx&amp;ei=DZfhVdr0JavA7Aaa0p2oAQ&amp;psig=AFQjCNE0AjIwXEpEpQYT7EyTInvPPUNWkQ&amp;ust=144093397727105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nl/url?sa=i&amp;rct=j&amp;q=&amp;esrc=s&amp;source=images&amp;cd=&amp;cad=rja&amp;uact=8&amp;ved=0CAcQjRxqFQoTCKLAnvSXzscCFSGr2wodRfwBbA&amp;url=http%3A%2F%2Fwww.girlscene.nl%2Fp%2F4109%2Falles_over_harddrugs&amp;ei=RpfhVaKFH6HW7gbF-IfgBg&amp;psig=AFQjCNF3cKI9RE3-ghXcS6ElVo2Semuvtg&amp;ust=144093407884511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IGQmdoK_Zf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643064" y="533400"/>
            <a:ext cx="5105400" cy="2868168"/>
          </a:xfrm>
        </p:spPr>
        <p:txBody>
          <a:bodyPr/>
          <a:lstStyle/>
          <a:p>
            <a:r>
              <a:rPr lang="nl-NL" dirty="0" smtClean="0"/>
              <a:t>Menselijk kunnen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561678" y="3539864"/>
            <a:ext cx="5114778" cy="1101248"/>
          </a:xfrm>
        </p:spPr>
        <p:txBody>
          <a:bodyPr/>
          <a:lstStyle/>
          <a:p>
            <a:r>
              <a:rPr lang="nl-NL" dirty="0" smtClean="0"/>
              <a:t>Hoofdstuk 2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1026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60" y="33822"/>
            <a:ext cx="2716052" cy="338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35496" y="4509120"/>
            <a:ext cx="2500028" cy="2348880"/>
          </a:xfrm>
          <a:prstGeom prst="rect">
            <a:avLst/>
          </a:prstGeom>
        </p:spPr>
        <p:txBody>
          <a:bodyPr vert="horz" lIns="45720" tIns="0" rIns="45720" bIns="0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None/>
              <a:defRPr kumimoji="0" sz="2200" kern="1200" baseline="0">
                <a:solidFill>
                  <a:srgbClr val="FFFFFF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None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nl-NL" dirty="0" smtClean="0"/>
              <a:t>VP15</a:t>
            </a:r>
          </a:p>
          <a:p>
            <a:r>
              <a:rPr lang="nl-NL" dirty="0" smtClean="0"/>
              <a:t>Begeleidingskunde</a:t>
            </a:r>
          </a:p>
          <a:p>
            <a:endParaRPr lang="nl-NL" dirty="0" smtClean="0"/>
          </a:p>
          <a:p>
            <a:r>
              <a:rPr lang="nl-NL" dirty="0" smtClean="0"/>
              <a:t>Carin Hogenbirk</a:t>
            </a:r>
          </a:p>
          <a:p>
            <a:r>
              <a:rPr lang="nl-NL" dirty="0" smtClean="0"/>
              <a:t>September 2015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124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916832"/>
            <a:ext cx="7776864" cy="5328592"/>
          </a:xfrm>
        </p:spPr>
        <p:txBody>
          <a:bodyPr>
            <a:normAutofit/>
          </a:bodyPr>
          <a:lstStyle/>
          <a:p>
            <a:r>
              <a:rPr lang="nl-NL" dirty="0" smtClean="0"/>
              <a:t>Geheugen en leren hangt nauw samen</a:t>
            </a:r>
          </a:p>
          <a:p>
            <a:pPr lvl="1"/>
            <a:r>
              <a:rPr lang="nl-NL" dirty="0" smtClean="0"/>
              <a:t>Nieuwe kennis opslaan</a:t>
            </a:r>
          </a:p>
          <a:p>
            <a:pPr lvl="1"/>
            <a:r>
              <a:rPr lang="nl-NL" dirty="0" smtClean="0"/>
              <a:t>Vaardigheden</a:t>
            </a:r>
          </a:p>
          <a:p>
            <a:pPr lvl="1"/>
            <a:r>
              <a:rPr lang="nl-NL" dirty="0" smtClean="0"/>
              <a:t>Opslaan van informatie</a:t>
            </a:r>
          </a:p>
          <a:p>
            <a:r>
              <a:rPr lang="nl-NL" dirty="0" smtClean="0"/>
              <a:t>Vergeten</a:t>
            </a:r>
          </a:p>
          <a:p>
            <a:pPr lvl="1"/>
            <a:r>
              <a:rPr lang="nl-NL" dirty="0" smtClean="0"/>
              <a:t>Informatie verloren</a:t>
            </a:r>
          </a:p>
          <a:p>
            <a:r>
              <a:rPr lang="nl-NL" dirty="0" smtClean="0"/>
              <a:t>Zonder geheugen</a:t>
            </a:r>
          </a:p>
          <a:p>
            <a:pPr lvl="1"/>
            <a:r>
              <a:rPr lang="nl-NL" dirty="0" smtClean="0"/>
              <a:t>Niet nadenken wat je wilt doen</a:t>
            </a:r>
          </a:p>
          <a:p>
            <a:pPr lvl="1"/>
            <a:r>
              <a:rPr lang="nl-NL" dirty="0" smtClean="0"/>
              <a:t>Niet nadenken over wat je hebt gedaan</a:t>
            </a:r>
          </a:p>
          <a:p>
            <a:pPr lvl="1"/>
            <a:r>
              <a:rPr lang="nl-NL" dirty="0" smtClean="0"/>
              <a:t>Niet nadenken over jezelf of je omgeving</a:t>
            </a:r>
            <a:endParaRPr lang="nl-NL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539552" y="332656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nl-NL" dirty="0" smtClean="0"/>
              <a:t>Geheugen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52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Geheugen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864" y="1772816"/>
            <a:ext cx="7005464" cy="508518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Informatie opnemen</a:t>
            </a:r>
          </a:p>
          <a:p>
            <a:pPr lvl="1"/>
            <a:r>
              <a:rPr lang="nl-NL" dirty="0" smtClean="0"/>
              <a:t>Geïnteresseerd</a:t>
            </a:r>
          </a:p>
          <a:p>
            <a:pPr lvl="1"/>
            <a:r>
              <a:rPr lang="nl-NL" dirty="0" smtClean="0"/>
              <a:t>Aandacht</a:t>
            </a:r>
          </a:p>
          <a:p>
            <a:pPr lvl="1"/>
            <a:r>
              <a:rPr lang="nl-NL" dirty="0" smtClean="0"/>
              <a:t>Luisteren</a:t>
            </a:r>
          </a:p>
          <a:p>
            <a:r>
              <a:rPr lang="nl-NL" dirty="0" smtClean="0"/>
              <a:t>Terughalen van informatie</a:t>
            </a:r>
          </a:p>
          <a:p>
            <a:pPr lvl="1"/>
            <a:r>
              <a:rPr lang="nl-NL" dirty="0" smtClean="0"/>
              <a:t>Iets doen met de informatie</a:t>
            </a:r>
          </a:p>
          <a:p>
            <a:pPr lvl="2"/>
            <a:r>
              <a:rPr lang="nl-NL" dirty="0" smtClean="0"/>
              <a:t>Zelf vragen bedenken</a:t>
            </a:r>
          </a:p>
          <a:p>
            <a:pPr lvl="2"/>
            <a:r>
              <a:rPr lang="nl-NL" dirty="0" smtClean="0"/>
              <a:t>Opdracht uitvoeren</a:t>
            </a:r>
          </a:p>
          <a:p>
            <a:pPr lvl="1"/>
            <a:r>
              <a:rPr lang="nl-NL" dirty="0" smtClean="0"/>
              <a:t>Meerdere zintuigen gebruiken</a:t>
            </a:r>
          </a:p>
          <a:p>
            <a:pPr lvl="2"/>
            <a:r>
              <a:rPr lang="nl-NL" dirty="0" smtClean="0"/>
              <a:t>Zien</a:t>
            </a:r>
          </a:p>
          <a:p>
            <a:pPr lvl="2"/>
            <a:r>
              <a:rPr lang="nl-NL" dirty="0" smtClean="0"/>
              <a:t>Horen</a:t>
            </a:r>
          </a:p>
          <a:p>
            <a:pPr lvl="1"/>
            <a:r>
              <a:rPr lang="nl-NL" dirty="0" smtClean="0"/>
              <a:t>Informatie die je raakt of interesseert</a:t>
            </a:r>
            <a:endParaRPr lang="nl-NL" dirty="0" smtClean="0"/>
          </a:p>
          <a:p>
            <a:r>
              <a:rPr lang="nl-NL" dirty="0" smtClean="0"/>
              <a:t>Alles </a:t>
            </a:r>
            <a:r>
              <a:rPr lang="nl-NL" dirty="0" smtClean="0"/>
              <a:t>onthouden kan niet en is </a:t>
            </a:r>
            <a:r>
              <a:rPr lang="nl-NL" dirty="0" smtClean="0"/>
              <a:t>niet nodig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32993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Verschillende </a:t>
            </a:r>
            <a:r>
              <a:rPr lang="nl-NL" sz="4000" dirty="0" smtClean="0"/>
              <a:t>geheugens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483312"/>
            <a:ext cx="7920880" cy="5402072"/>
          </a:xfrm>
        </p:spPr>
        <p:txBody>
          <a:bodyPr>
            <a:normAutofit/>
          </a:bodyPr>
          <a:lstStyle/>
          <a:p>
            <a:r>
              <a:rPr lang="nl-NL" dirty="0" smtClean="0"/>
              <a:t>Zintuiglijk geheugen</a:t>
            </a:r>
          </a:p>
          <a:p>
            <a:pPr lvl="1"/>
            <a:r>
              <a:rPr lang="nl-NL" dirty="0" smtClean="0"/>
              <a:t>Geheugen voor geuren, beelden en geluiden</a:t>
            </a:r>
          </a:p>
          <a:p>
            <a:pPr lvl="1"/>
            <a:r>
              <a:rPr lang="nl-NL" dirty="0" smtClean="0"/>
              <a:t>Zeer groot geheugen, korte duur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Werkgeheugen</a:t>
            </a:r>
            <a:endParaRPr lang="nl-NL" dirty="0" smtClean="0"/>
          </a:p>
          <a:p>
            <a:pPr lvl="1"/>
            <a:r>
              <a:rPr lang="nl-NL" dirty="0" smtClean="0"/>
              <a:t>Kortetermijngeheugen</a:t>
            </a:r>
          </a:p>
          <a:p>
            <a:pPr lvl="2"/>
            <a:r>
              <a:rPr lang="nl-NL" dirty="0" smtClean="0"/>
              <a:t>informatieopslag </a:t>
            </a:r>
            <a:r>
              <a:rPr lang="nl-NL" dirty="0" smtClean="0"/>
              <a:t>via zintuiglijke </a:t>
            </a:r>
            <a:r>
              <a:rPr lang="nl-NL" dirty="0" smtClean="0"/>
              <a:t>geheugen</a:t>
            </a:r>
            <a:endParaRPr lang="nl-NL" dirty="0" smtClean="0"/>
          </a:p>
          <a:p>
            <a:pPr lvl="1"/>
            <a:r>
              <a:rPr lang="nl-NL" dirty="0" smtClean="0"/>
              <a:t>Info kort parkeren (30 sec.) om snel te </a:t>
            </a:r>
            <a:r>
              <a:rPr lang="nl-NL" dirty="0" smtClean="0"/>
              <a:t>gebruiken</a:t>
            </a:r>
          </a:p>
          <a:p>
            <a:pPr lvl="2"/>
            <a:r>
              <a:rPr lang="nl-NL" dirty="0" smtClean="0"/>
              <a:t>Telefoonnummer	</a:t>
            </a:r>
          </a:p>
          <a:p>
            <a:pPr lvl="2"/>
            <a:r>
              <a:rPr lang="nl-NL" dirty="0" smtClean="0"/>
              <a:t>Lokaal nummer</a:t>
            </a:r>
            <a:endParaRPr lang="nl-NL" dirty="0" smtClean="0"/>
          </a:p>
          <a:p>
            <a:pPr lvl="1"/>
            <a:r>
              <a:rPr lang="nl-NL" dirty="0" smtClean="0"/>
              <a:t>Kan zeer beperkt aantal zaken in één keer </a:t>
            </a:r>
            <a:r>
              <a:rPr lang="nl-NL" dirty="0" smtClean="0"/>
              <a:t>aan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723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Verschillende </a:t>
            </a:r>
            <a:r>
              <a:rPr lang="nl-NL" sz="4000" dirty="0" smtClean="0"/>
              <a:t>geheugens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412776"/>
            <a:ext cx="7488832" cy="5445224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Semantisch geheugen</a:t>
            </a:r>
          </a:p>
          <a:p>
            <a:pPr lvl="1"/>
            <a:r>
              <a:rPr lang="nl-NL" dirty="0" smtClean="0"/>
              <a:t>Herinneren van </a:t>
            </a:r>
            <a:r>
              <a:rPr lang="nl-NL" dirty="0" smtClean="0"/>
              <a:t>betekenissen</a:t>
            </a:r>
          </a:p>
          <a:p>
            <a:pPr lvl="2"/>
            <a:r>
              <a:rPr lang="nl-NL" dirty="0" smtClean="0"/>
              <a:t>Begrippen</a:t>
            </a:r>
          </a:p>
          <a:p>
            <a:pPr lvl="2"/>
            <a:r>
              <a:rPr lang="nl-NL" dirty="0" smtClean="0"/>
              <a:t>Regels</a:t>
            </a:r>
          </a:p>
          <a:p>
            <a:pPr lvl="2"/>
            <a:r>
              <a:rPr lang="nl-NL" dirty="0" smtClean="0"/>
              <a:t>W</a:t>
            </a:r>
            <a:r>
              <a:rPr lang="nl-NL" dirty="0" smtClean="0"/>
              <a:t>oorden</a:t>
            </a:r>
          </a:p>
          <a:p>
            <a:pPr lvl="3"/>
            <a:r>
              <a:rPr lang="nl-NL" dirty="0" smtClean="0"/>
              <a:t>Weten dat een kat een dier is</a:t>
            </a:r>
            <a:endParaRPr lang="nl-NL" dirty="0" smtClean="0"/>
          </a:p>
          <a:p>
            <a:pPr lvl="1"/>
            <a:r>
              <a:rPr lang="nl-NL" dirty="0" smtClean="0"/>
              <a:t>Info wordt nooit gewist, </a:t>
            </a:r>
            <a:r>
              <a:rPr lang="nl-NL" dirty="0" smtClean="0"/>
              <a:t>moet je soms even zoeken</a:t>
            </a:r>
          </a:p>
          <a:p>
            <a:pPr lvl="1"/>
            <a:endParaRPr lang="nl-NL" dirty="0" smtClean="0"/>
          </a:p>
          <a:p>
            <a:r>
              <a:rPr lang="nl-NL" dirty="0" smtClean="0"/>
              <a:t>Stil </a:t>
            </a:r>
            <a:r>
              <a:rPr lang="nl-NL" dirty="0" smtClean="0"/>
              <a:t>geheugen</a:t>
            </a:r>
          </a:p>
          <a:p>
            <a:pPr lvl="1"/>
            <a:r>
              <a:rPr lang="nl-NL" dirty="0" smtClean="0"/>
              <a:t>Helpt je dingen te doen zonder </a:t>
            </a:r>
            <a:r>
              <a:rPr lang="nl-NL" dirty="0" smtClean="0"/>
              <a:t>aandacht</a:t>
            </a:r>
            <a:endParaRPr lang="nl-NL" dirty="0" smtClean="0"/>
          </a:p>
          <a:p>
            <a:pPr lvl="1"/>
            <a:r>
              <a:rPr lang="nl-NL" dirty="0" smtClean="0"/>
              <a:t>Automatische </a:t>
            </a:r>
            <a:r>
              <a:rPr lang="nl-NL" dirty="0" smtClean="0"/>
              <a:t>piloot</a:t>
            </a:r>
          </a:p>
          <a:p>
            <a:pPr lvl="2"/>
            <a:r>
              <a:rPr lang="nl-NL" dirty="0" smtClean="0"/>
              <a:t>Lopen</a:t>
            </a:r>
          </a:p>
          <a:p>
            <a:pPr lvl="2"/>
            <a:r>
              <a:rPr lang="nl-NL" dirty="0" smtClean="0"/>
              <a:t>F</a:t>
            </a:r>
            <a:r>
              <a:rPr lang="nl-NL" dirty="0" smtClean="0"/>
              <a:t>ietsen</a:t>
            </a:r>
          </a:p>
          <a:p>
            <a:pPr lvl="2"/>
            <a:r>
              <a:rPr lang="nl-NL" dirty="0"/>
              <a:t>R</a:t>
            </a:r>
            <a:r>
              <a:rPr lang="nl-NL" dirty="0" smtClean="0"/>
              <a:t>outes volgen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5749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399032"/>
          </a:xfrm>
        </p:spPr>
        <p:txBody>
          <a:bodyPr>
            <a:normAutofit/>
          </a:bodyPr>
          <a:lstStyle/>
          <a:p>
            <a:r>
              <a:rPr lang="nl-NL" sz="4000" dirty="0" smtClean="0"/>
              <a:t>Verschillende </a:t>
            </a:r>
            <a:r>
              <a:rPr lang="nl-NL" sz="4000" dirty="0" smtClean="0"/>
              <a:t>geheugens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0" y="1628800"/>
            <a:ext cx="7344816" cy="5229200"/>
          </a:xfrm>
        </p:spPr>
        <p:txBody>
          <a:bodyPr>
            <a:normAutofit/>
          </a:bodyPr>
          <a:lstStyle/>
          <a:p>
            <a:r>
              <a:rPr lang="nl-NL" dirty="0" smtClean="0"/>
              <a:t>Autobiografisch geheugen</a:t>
            </a:r>
            <a:endParaRPr lang="nl-NL" dirty="0" smtClean="0"/>
          </a:p>
          <a:p>
            <a:pPr lvl="1"/>
            <a:r>
              <a:rPr lang="nl-NL" dirty="0" smtClean="0"/>
              <a:t>Persoonlijke herinneringen</a:t>
            </a:r>
          </a:p>
          <a:p>
            <a:pPr lvl="1"/>
            <a:r>
              <a:rPr lang="nl-NL" dirty="0" smtClean="0"/>
              <a:t>Registreert ook bijbehorende </a:t>
            </a:r>
            <a:r>
              <a:rPr lang="nl-NL" dirty="0" smtClean="0"/>
              <a:t>emoties</a:t>
            </a:r>
            <a:endParaRPr lang="nl-NL" dirty="0" smtClean="0"/>
          </a:p>
          <a:p>
            <a:pPr lvl="1"/>
            <a:r>
              <a:rPr lang="nl-NL" dirty="0" smtClean="0"/>
              <a:t>Kan reacties </a:t>
            </a:r>
            <a:r>
              <a:rPr lang="nl-NL" dirty="0" smtClean="0"/>
              <a:t>verklaren</a:t>
            </a:r>
          </a:p>
          <a:p>
            <a:pPr lvl="2"/>
            <a:r>
              <a:rPr lang="nl-NL" dirty="0"/>
              <a:t>H</a:t>
            </a:r>
            <a:r>
              <a:rPr lang="nl-NL" dirty="0" smtClean="0"/>
              <a:t>erinnering </a:t>
            </a:r>
            <a:r>
              <a:rPr lang="nl-NL" dirty="0" smtClean="0"/>
              <a:t>wordt </a:t>
            </a:r>
            <a:r>
              <a:rPr lang="nl-NL" dirty="0" smtClean="0"/>
              <a:t>omhoog </a:t>
            </a:r>
            <a:r>
              <a:rPr lang="nl-NL" dirty="0" smtClean="0"/>
              <a:t>gebracht door </a:t>
            </a:r>
            <a:r>
              <a:rPr lang="nl-NL" dirty="0" smtClean="0"/>
              <a:t>trigger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0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Denken </a:t>
            </a:r>
            <a:r>
              <a:rPr lang="nl-NL" dirty="0" smtClean="0"/>
              <a:t>en begrijpen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715200" cy="5248584"/>
          </a:xfrm>
        </p:spPr>
        <p:txBody>
          <a:bodyPr>
            <a:normAutofit/>
          </a:bodyPr>
          <a:lstStyle/>
          <a:p>
            <a:r>
              <a:rPr lang="nl-NL" dirty="0" smtClean="0"/>
              <a:t>Denken</a:t>
            </a:r>
            <a:endParaRPr lang="nl-NL" dirty="0" smtClean="0"/>
          </a:p>
          <a:p>
            <a:pPr lvl="1"/>
            <a:r>
              <a:rPr lang="nl-NL" dirty="0" smtClean="0"/>
              <a:t>Proces waarbij een beeld, voorstelling</a:t>
            </a:r>
            <a:r>
              <a:rPr lang="nl-NL" dirty="0" smtClean="0"/>
              <a:t>, herinnering of idee </a:t>
            </a:r>
            <a:r>
              <a:rPr lang="nl-NL" dirty="0" smtClean="0"/>
              <a:t>wordt gevormd</a:t>
            </a:r>
          </a:p>
          <a:p>
            <a:pPr lvl="1"/>
            <a:r>
              <a:rPr lang="nl-NL" dirty="0" smtClean="0"/>
              <a:t>Nadenken</a:t>
            </a:r>
          </a:p>
          <a:p>
            <a:pPr lvl="1"/>
            <a:r>
              <a:rPr lang="nl-NL" dirty="0" smtClean="0"/>
              <a:t>Overwegen</a:t>
            </a:r>
          </a:p>
          <a:p>
            <a:pPr lvl="1"/>
            <a:r>
              <a:rPr lang="nl-NL" dirty="0" smtClean="0"/>
              <a:t>Taal en denken horen bij elkaar</a:t>
            </a:r>
            <a:endParaRPr lang="nl-NL" dirty="0" smtClean="0"/>
          </a:p>
          <a:p>
            <a:pPr lvl="1"/>
            <a:r>
              <a:rPr lang="nl-NL" dirty="0" smtClean="0"/>
              <a:t>Oplossingen bedenken</a:t>
            </a:r>
          </a:p>
          <a:p>
            <a:pPr marL="292608" lvl="1" indent="0">
              <a:buNone/>
            </a:pPr>
            <a:endParaRPr lang="nl-NL" dirty="0" smtClean="0"/>
          </a:p>
          <a:p>
            <a:r>
              <a:rPr lang="nl-NL" dirty="0" smtClean="0"/>
              <a:t>Denkstijlen</a:t>
            </a:r>
            <a:endParaRPr lang="nl-NL" dirty="0" smtClean="0"/>
          </a:p>
          <a:p>
            <a:pPr lvl="1"/>
            <a:r>
              <a:rPr lang="nl-NL" dirty="0" smtClean="0"/>
              <a:t>Creatief denken (fantasie)</a:t>
            </a:r>
          </a:p>
          <a:p>
            <a:pPr lvl="1"/>
            <a:r>
              <a:rPr lang="nl-NL" dirty="0" smtClean="0"/>
              <a:t>Logisch denken</a:t>
            </a:r>
          </a:p>
          <a:p>
            <a:pPr lvl="2"/>
            <a:r>
              <a:rPr lang="nl-NL" dirty="0" smtClean="0"/>
              <a:t>Intelligentie</a:t>
            </a:r>
          </a:p>
        </p:txBody>
      </p:sp>
    </p:spTree>
    <p:extLst>
      <p:ext uri="{BB962C8B-B14F-4D97-AF65-F5344CB8AC3E}">
        <p14:creationId xmlns:p14="http://schemas.microsoft.com/office/powerpoint/2010/main" val="27738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8229600" cy="1399032"/>
          </a:xfrm>
        </p:spPr>
        <p:txBody>
          <a:bodyPr/>
          <a:lstStyle/>
          <a:p>
            <a:r>
              <a:rPr lang="nl-NL" dirty="0" smtClean="0"/>
              <a:t>Emotie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1457400"/>
            <a:ext cx="7283152" cy="5211960"/>
          </a:xfrm>
        </p:spPr>
        <p:txBody>
          <a:bodyPr>
            <a:normAutofit/>
          </a:bodyPr>
          <a:lstStyle/>
          <a:p>
            <a:r>
              <a:rPr lang="nl-NL" dirty="0" smtClean="0"/>
              <a:t>Innerlijke </a:t>
            </a:r>
            <a:r>
              <a:rPr lang="nl-NL" dirty="0" smtClean="0"/>
              <a:t>beleving</a:t>
            </a:r>
            <a:r>
              <a:rPr lang="nl-NL" dirty="0"/>
              <a:t> </a:t>
            </a:r>
            <a:r>
              <a:rPr lang="nl-NL" dirty="0" smtClean="0"/>
              <a:t>of</a:t>
            </a:r>
            <a:r>
              <a:rPr lang="nl-NL" dirty="0" smtClean="0"/>
              <a:t> </a:t>
            </a:r>
            <a:r>
              <a:rPr lang="nl-NL" dirty="0" smtClean="0"/>
              <a:t>gevoel</a:t>
            </a:r>
          </a:p>
          <a:p>
            <a:pPr lvl="1"/>
            <a:r>
              <a:rPr lang="nl-NL" dirty="0" smtClean="0"/>
              <a:t>Vreugde</a:t>
            </a:r>
          </a:p>
          <a:p>
            <a:pPr lvl="1"/>
            <a:r>
              <a:rPr lang="nl-NL" dirty="0" smtClean="0"/>
              <a:t>Angst</a:t>
            </a:r>
          </a:p>
          <a:p>
            <a:pPr lvl="1"/>
            <a:r>
              <a:rPr lang="nl-NL" dirty="0" smtClean="0"/>
              <a:t>Boosheid</a:t>
            </a:r>
          </a:p>
          <a:p>
            <a:pPr lvl="1"/>
            <a:r>
              <a:rPr lang="nl-NL" dirty="0" smtClean="0"/>
              <a:t>Verdriet</a:t>
            </a:r>
          </a:p>
          <a:p>
            <a:r>
              <a:rPr lang="nl-NL" dirty="0" smtClean="0"/>
              <a:t>Emoties </a:t>
            </a:r>
            <a:r>
              <a:rPr lang="nl-NL" dirty="0" smtClean="0"/>
              <a:t>kunnen leiden tot actie (</a:t>
            </a:r>
            <a:r>
              <a:rPr lang="nl-NL" dirty="0" smtClean="0"/>
              <a:t>gedrag</a:t>
            </a:r>
            <a:r>
              <a:rPr lang="nl-NL" dirty="0" smtClean="0"/>
              <a:t>)</a:t>
            </a:r>
          </a:p>
          <a:p>
            <a:pPr lvl="1"/>
            <a:r>
              <a:rPr lang="nl-NL" dirty="0" smtClean="0"/>
              <a:t>Lichamelijk</a:t>
            </a:r>
          </a:p>
          <a:p>
            <a:pPr lvl="2"/>
            <a:r>
              <a:rPr lang="nl-NL" dirty="0" smtClean="0"/>
              <a:t>Stijging bloeddruk en pols</a:t>
            </a:r>
          </a:p>
          <a:p>
            <a:pPr lvl="2"/>
            <a:r>
              <a:rPr lang="nl-NL" dirty="0" smtClean="0"/>
              <a:t>Zweten</a:t>
            </a:r>
          </a:p>
          <a:p>
            <a:pPr lvl="1"/>
            <a:r>
              <a:rPr lang="nl-NL" dirty="0" smtClean="0"/>
              <a:t>Geestelijk</a:t>
            </a:r>
          </a:p>
          <a:p>
            <a:pPr lvl="2"/>
            <a:r>
              <a:rPr lang="nl-NL" dirty="0" smtClean="0"/>
              <a:t>Verwarring</a:t>
            </a:r>
          </a:p>
        </p:txBody>
      </p:sp>
    </p:spTree>
    <p:extLst>
      <p:ext uri="{BB962C8B-B14F-4D97-AF65-F5344CB8AC3E}">
        <p14:creationId xmlns:p14="http://schemas.microsoft.com/office/powerpoint/2010/main" val="35397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r>
              <a:rPr lang="nl-NL" dirty="0" smtClean="0"/>
              <a:t>Emotie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844824"/>
            <a:ext cx="7632848" cy="4898016"/>
          </a:xfrm>
        </p:spPr>
        <p:txBody>
          <a:bodyPr/>
          <a:lstStyle/>
          <a:p>
            <a:r>
              <a:rPr lang="nl-NL" dirty="0" smtClean="0"/>
              <a:t>Aangeboren of aangeleerd?</a:t>
            </a:r>
          </a:p>
          <a:p>
            <a:pPr lvl="1"/>
            <a:r>
              <a:rPr lang="nl-NL" dirty="0" smtClean="0"/>
              <a:t>Beide</a:t>
            </a:r>
          </a:p>
          <a:p>
            <a:pPr lvl="2"/>
            <a:r>
              <a:rPr lang="nl-NL" dirty="0" smtClean="0"/>
              <a:t>Schrik </a:t>
            </a:r>
            <a:r>
              <a:rPr lang="nl-NL" dirty="0" smtClean="0"/>
              <a:t>is </a:t>
            </a:r>
            <a:r>
              <a:rPr lang="nl-NL" dirty="0" smtClean="0"/>
              <a:t>aangeboren</a:t>
            </a:r>
            <a:endParaRPr lang="nl-NL" dirty="0" smtClean="0"/>
          </a:p>
          <a:p>
            <a:pPr lvl="2"/>
            <a:r>
              <a:rPr lang="nl-NL" dirty="0" smtClean="0"/>
              <a:t>Angst is </a:t>
            </a:r>
            <a:r>
              <a:rPr lang="nl-NL" dirty="0" smtClean="0"/>
              <a:t>aangeleerd</a:t>
            </a:r>
            <a:endParaRPr lang="nl-NL" dirty="0" smtClean="0"/>
          </a:p>
          <a:p>
            <a:pPr lvl="2"/>
            <a:endParaRPr lang="nl-NL" dirty="0" smtClean="0"/>
          </a:p>
          <a:p>
            <a:r>
              <a:rPr lang="nl-NL" dirty="0" smtClean="0"/>
              <a:t>Hoe heviger de emotie, des te groter </a:t>
            </a:r>
            <a:r>
              <a:rPr lang="nl-NL" dirty="0" smtClean="0"/>
              <a:t>het </a:t>
            </a:r>
            <a:r>
              <a:rPr lang="nl-NL" dirty="0" smtClean="0"/>
              <a:t>effect op gedrag en </a:t>
            </a:r>
            <a:r>
              <a:rPr lang="nl-NL" dirty="0" smtClean="0"/>
              <a:t>lichaam</a:t>
            </a:r>
            <a:endParaRPr lang="nl-NL" dirty="0" smtClean="0"/>
          </a:p>
        </p:txBody>
      </p:sp>
      <p:pic>
        <p:nvPicPr>
          <p:cNvPr id="10242" name="Picture 2" descr="emoties31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263"/>
            <a:ext cx="300037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3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399032"/>
          </a:xfrm>
        </p:spPr>
        <p:txBody>
          <a:bodyPr/>
          <a:lstStyle/>
          <a:p>
            <a:r>
              <a:rPr lang="nl-NL" dirty="0" smtClean="0"/>
              <a:t>Motivatie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743960"/>
            <a:ext cx="7416824" cy="4709376"/>
          </a:xfrm>
        </p:spPr>
        <p:txBody>
          <a:bodyPr>
            <a:normAutofit/>
          </a:bodyPr>
          <a:lstStyle/>
          <a:p>
            <a:r>
              <a:rPr lang="nl-NL" dirty="0" smtClean="0"/>
              <a:t>Prikkel die mensen beweegt iets te </a:t>
            </a:r>
            <a:r>
              <a:rPr lang="nl-NL" dirty="0" smtClean="0"/>
              <a:t>doen</a:t>
            </a:r>
            <a:endParaRPr lang="nl-NL" dirty="0" smtClean="0"/>
          </a:p>
          <a:p>
            <a:pPr lvl="1"/>
            <a:r>
              <a:rPr lang="nl-NL" dirty="0" smtClean="0"/>
              <a:t>De reden van waarom mensen iets </a:t>
            </a:r>
            <a:r>
              <a:rPr lang="nl-NL" dirty="0" smtClean="0"/>
              <a:t>doen</a:t>
            </a:r>
            <a:endParaRPr lang="nl-NL" dirty="0" smtClean="0"/>
          </a:p>
          <a:p>
            <a:pPr lvl="2"/>
            <a:r>
              <a:rPr lang="nl-NL" dirty="0" smtClean="0"/>
              <a:t>Waarom doe je iets? </a:t>
            </a:r>
            <a:endParaRPr lang="nl-NL" dirty="0" smtClean="0"/>
          </a:p>
          <a:p>
            <a:pPr lvl="2"/>
            <a:r>
              <a:rPr lang="nl-NL" dirty="0" smtClean="0"/>
              <a:t>Waarom </a:t>
            </a:r>
            <a:r>
              <a:rPr lang="nl-NL" dirty="0" smtClean="0"/>
              <a:t>wil je iets</a:t>
            </a:r>
            <a:r>
              <a:rPr lang="nl-NL" dirty="0" smtClean="0"/>
              <a:t>?</a:t>
            </a:r>
          </a:p>
          <a:p>
            <a:pPr lvl="3"/>
            <a:r>
              <a:rPr lang="nl-NL" dirty="0" smtClean="0"/>
              <a:t>Instinctief</a:t>
            </a:r>
          </a:p>
          <a:p>
            <a:pPr lvl="4"/>
            <a:r>
              <a:rPr lang="nl-NL" dirty="0" smtClean="0"/>
              <a:t>Vluchtgedrag bij nood</a:t>
            </a:r>
          </a:p>
          <a:p>
            <a:pPr lvl="4"/>
            <a:r>
              <a:rPr lang="nl-NL" dirty="0" smtClean="0"/>
              <a:t>Honger</a:t>
            </a:r>
          </a:p>
          <a:p>
            <a:pPr lvl="5"/>
            <a:r>
              <a:rPr lang="nl-NL" dirty="0" smtClean="0"/>
              <a:t>Eten</a:t>
            </a:r>
          </a:p>
          <a:p>
            <a:pPr marL="1289304" lvl="5" indent="0">
              <a:buNone/>
            </a:pPr>
            <a:endParaRPr lang="nl-NL" dirty="0" smtClean="0"/>
          </a:p>
          <a:p>
            <a:r>
              <a:rPr lang="nl-NL" dirty="0" smtClean="0"/>
              <a:t>Twee </a:t>
            </a:r>
            <a:r>
              <a:rPr lang="nl-NL" dirty="0" smtClean="0"/>
              <a:t>typen </a:t>
            </a:r>
            <a:r>
              <a:rPr lang="nl-NL" dirty="0" smtClean="0"/>
              <a:t>motivatie</a:t>
            </a:r>
            <a:endParaRPr lang="nl-NL" dirty="0"/>
          </a:p>
          <a:p>
            <a:pPr lvl="1"/>
            <a:r>
              <a:rPr lang="nl-NL" dirty="0" smtClean="0"/>
              <a:t>Intrinsiek</a:t>
            </a:r>
          </a:p>
          <a:p>
            <a:pPr lvl="1"/>
            <a:r>
              <a:rPr lang="nl-NL" dirty="0" smtClean="0"/>
              <a:t>Extrinsiek</a:t>
            </a:r>
            <a:endParaRPr lang="nl-NL" dirty="0"/>
          </a:p>
          <a:p>
            <a:pPr marL="292608" lvl="1" indent="0">
              <a:buNone/>
            </a:pPr>
            <a:endParaRPr lang="nl-NL" dirty="0"/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3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Behoeftentheorie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Maslow</a:t>
            </a:r>
            <a:endParaRPr lang="nl-NL" dirty="0" smtClean="0"/>
          </a:p>
          <a:p>
            <a:r>
              <a:rPr lang="nl-NL" dirty="0" smtClean="0"/>
              <a:t>Uitgangspunten</a:t>
            </a:r>
            <a:endParaRPr lang="nl-NL" dirty="0" smtClean="0"/>
          </a:p>
          <a:p>
            <a:pPr lvl="1"/>
            <a:r>
              <a:rPr lang="nl-NL" dirty="0" smtClean="0"/>
              <a:t>Iedereen heeft bepaalde </a:t>
            </a:r>
            <a:r>
              <a:rPr lang="nl-NL" dirty="0" smtClean="0"/>
              <a:t>behoeften</a:t>
            </a:r>
            <a:endParaRPr lang="nl-NL" dirty="0" smtClean="0"/>
          </a:p>
          <a:p>
            <a:pPr lvl="1"/>
            <a:r>
              <a:rPr lang="nl-NL" dirty="0" smtClean="0"/>
              <a:t>Iedereen streeft ernaar deze te </a:t>
            </a:r>
            <a:r>
              <a:rPr lang="nl-NL" dirty="0" smtClean="0"/>
              <a:t>vervullen</a:t>
            </a:r>
            <a:endParaRPr lang="nl-NL" dirty="0" smtClean="0"/>
          </a:p>
          <a:p>
            <a:pPr lvl="1"/>
            <a:r>
              <a:rPr lang="nl-NL" dirty="0" smtClean="0"/>
              <a:t>De lagere behoeften moeten vervuld worden voor de hogere behoeften herkend of bevredigd kunnen </a:t>
            </a:r>
            <a:r>
              <a:rPr lang="nl-NL" dirty="0" smtClean="0"/>
              <a:t>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0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-130272"/>
            <a:ext cx="8229600" cy="1399032"/>
          </a:xfrm>
        </p:spPr>
        <p:txBody>
          <a:bodyPr/>
          <a:lstStyle/>
          <a:p>
            <a:r>
              <a:rPr lang="nl-NL" dirty="0" smtClean="0"/>
              <a:t>Menselijk </a:t>
            </a:r>
            <a:r>
              <a:rPr lang="nl-NL" dirty="0" smtClean="0"/>
              <a:t>kunnen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2776"/>
            <a:ext cx="7427168" cy="5445224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Waarnemen</a:t>
            </a:r>
          </a:p>
          <a:p>
            <a:r>
              <a:rPr lang="nl-NL" dirty="0" smtClean="0"/>
              <a:t>Geheugen</a:t>
            </a:r>
          </a:p>
          <a:p>
            <a:r>
              <a:rPr lang="nl-NL" dirty="0" smtClean="0"/>
              <a:t>Denken</a:t>
            </a:r>
          </a:p>
          <a:p>
            <a:pPr lvl="1"/>
            <a:r>
              <a:rPr lang="nl-NL" dirty="0" smtClean="0"/>
              <a:t>Niet </a:t>
            </a:r>
            <a:r>
              <a:rPr lang="nl-NL" dirty="0" smtClean="0"/>
              <a:t>iedereen kan </a:t>
            </a:r>
            <a:r>
              <a:rPr lang="nl-NL" dirty="0" smtClean="0"/>
              <a:t>hetzelfde</a:t>
            </a:r>
          </a:p>
          <a:p>
            <a:pPr lvl="1"/>
            <a:r>
              <a:rPr lang="nl-NL" dirty="0" smtClean="0"/>
              <a:t>Waarom </a:t>
            </a:r>
            <a:r>
              <a:rPr lang="nl-NL" dirty="0" smtClean="0"/>
              <a:t>is dit belangrijk om te weten?</a:t>
            </a:r>
          </a:p>
          <a:p>
            <a:pPr lvl="1"/>
            <a:r>
              <a:rPr lang="nl-NL" dirty="0" smtClean="0"/>
              <a:t>Als </a:t>
            </a:r>
            <a:r>
              <a:rPr lang="nl-NL" dirty="0" smtClean="0"/>
              <a:t>verpleegkundige krijg je te maken met mensen die beperkt zijn in hun mogelijkheden!</a:t>
            </a:r>
          </a:p>
          <a:p>
            <a:r>
              <a:rPr lang="nl-NL" dirty="0" smtClean="0"/>
              <a:t>Functieleer</a:t>
            </a:r>
            <a:endParaRPr lang="nl-NL" dirty="0"/>
          </a:p>
          <a:p>
            <a:pPr lvl="1"/>
            <a:r>
              <a:rPr lang="nl-NL" dirty="0" smtClean="0"/>
              <a:t>Onderdeel </a:t>
            </a:r>
            <a:r>
              <a:rPr lang="nl-NL" dirty="0"/>
              <a:t>van de </a:t>
            </a:r>
            <a:r>
              <a:rPr lang="nl-NL" dirty="0" smtClean="0"/>
              <a:t>psychologie</a:t>
            </a:r>
            <a:endParaRPr lang="nl-NL" dirty="0"/>
          </a:p>
          <a:p>
            <a:pPr lvl="1"/>
            <a:r>
              <a:rPr lang="nl-NL" dirty="0" smtClean="0"/>
              <a:t>Mogelijkheden </a:t>
            </a:r>
            <a:r>
              <a:rPr lang="nl-NL" dirty="0"/>
              <a:t>en beperkingen van de mens:</a:t>
            </a:r>
          </a:p>
          <a:p>
            <a:pPr lvl="2"/>
            <a:r>
              <a:rPr lang="nl-NL" dirty="0"/>
              <a:t>Waarneming</a:t>
            </a:r>
          </a:p>
          <a:p>
            <a:pPr lvl="2"/>
            <a:r>
              <a:rPr lang="nl-NL" dirty="0"/>
              <a:t>Cognitie</a:t>
            </a:r>
          </a:p>
          <a:p>
            <a:pPr lvl="3"/>
            <a:r>
              <a:rPr lang="nl-NL" dirty="0"/>
              <a:t>Kennen/denken/geheugen</a:t>
            </a:r>
          </a:p>
          <a:p>
            <a:pPr lvl="2"/>
            <a:r>
              <a:rPr lang="nl-NL" dirty="0"/>
              <a:t>Emotie</a:t>
            </a:r>
          </a:p>
          <a:p>
            <a:pPr lvl="2"/>
            <a:r>
              <a:rPr lang="nl-NL" dirty="0" smtClean="0"/>
              <a:t>Motivatie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848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239000" cy="1143000"/>
          </a:xfrm>
        </p:spPr>
        <p:txBody>
          <a:bodyPr/>
          <a:lstStyle/>
          <a:p>
            <a:r>
              <a:rPr lang="nl-NL" dirty="0" err="1"/>
              <a:t>B</a:t>
            </a:r>
            <a:r>
              <a:rPr lang="nl-NL" dirty="0" err="1" smtClean="0"/>
              <a:t>ehoeftentheorie</a:t>
            </a:r>
            <a:endParaRPr lang="nl-NL" dirty="0"/>
          </a:p>
        </p:txBody>
      </p:sp>
      <p:pic>
        <p:nvPicPr>
          <p:cNvPr id="4098" name="Picture 2" descr="http://www.overwinslapeloosheid.nl/wp-content/uploads/2014/09/maslow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82" y="1602007"/>
            <a:ext cx="7611194" cy="542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3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82808"/>
            <a:ext cx="7355160" cy="4572000"/>
          </a:xfrm>
        </p:spPr>
        <p:txBody>
          <a:bodyPr>
            <a:normAutofit/>
          </a:bodyPr>
          <a:lstStyle/>
          <a:p>
            <a:r>
              <a:rPr lang="nl-NL" dirty="0" smtClean="0"/>
              <a:t>Motor </a:t>
            </a:r>
            <a:r>
              <a:rPr lang="nl-NL" dirty="0" smtClean="0"/>
              <a:t>achter het proces van motivatie</a:t>
            </a:r>
          </a:p>
          <a:p>
            <a:pPr lvl="1"/>
            <a:r>
              <a:rPr lang="nl-NL" dirty="0" smtClean="0"/>
              <a:t>Besluit nemen</a:t>
            </a:r>
          </a:p>
          <a:p>
            <a:pPr lvl="1"/>
            <a:r>
              <a:rPr lang="nl-NL" dirty="0" smtClean="0"/>
              <a:t>Handelen</a:t>
            </a:r>
            <a:endParaRPr lang="nl-NL" dirty="0"/>
          </a:p>
          <a:p>
            <a:r>
              <a:rPr lang="nl-NL" dirty="0" smtClean="0"/>
              <a:t>Sterke wil</a:t>
            </a:r>
          </a:p>
          <a:p>
            <a:pPr lvl="1"/>
            <a:r>
              <a:rPr lang="nl-NL" dirty="0" smtClean="0"/>
              <a:t>Men </a:t>
            </a:r>
            <a:r>
              <a:rPr lang="nl-NL" dirty="0" smtClean="0"/>
              <a:t>neemt deze stappen makkelijk</a:t>
            </a:r>
          </a:p>
          <a:p>
            <a:r>
              <a:rPr lang="nl-NL" dirty="0"/>
              <a:t>M</a:t>
            </a:r>
            <a:r>
              <a:rPr lang="nl-NL" dirty="0" smtClean="0"/>
              <a:t>inder sterke </a:t>
            </a:r>
            <a:r>
              <a:rPr lang="nl-NL" dirty="0" smtClean="0"/>
              <a:t>wil</a:t>
            </a:r>
          </a:p>
          <a:p>
            <a:pPr lvl="1"/>
            <a:r>
              <a:rPr lang="nl-NL" dirty="0" smtClean="0"/>
              <a:t>Men </a:t>
            </a:r>
            <a:r>
              <a:rPr lang="nl-NL" dirty="0" smtClean="0"/>
              <a:t>loopt in het proces </a:t>
            </a:r>
            <a:r>
              <a:rPr lang="nl-NL" dirty="0" smtClean="0"/>
              <a:t>vast</a:t>
            </a:r>
            <a:endParaRPr lang="nl-NL" dirty="0" smtClean="0"/>
          </a:p>
          <a:p>
            <a:pPr lvl="2"/>
            <a:r>
              <a:rPr lang="nl-NL" dirty="0" smtClean="0"/>
              <a:t>Deze mensen zijn </a:t>
            </a:r>
            <a:r>
              <a:rPr lang="nl-NL" dirty="0" smtClean="0"/>
              <a:t>beïnvloedbaar</a:t>
            </a:r>
            <a:endParaRPr lang="nl-NL" dirty="0" smtClean="0"/>
          </a:p>
          <a:p>
            <a:pPr marL="274320" lvl="2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 smtClean="0"/>
              <a:t>Ambivalent gevoel</a:t>
            </a:r>
            <a:endParaRPr lang="nl-NL" sz="2600" dirty="0"/>
          </a:p>
          <a:p>
            <a:pPr lvl="1"/>
            <a:r>
              <a:rPr lang="nl-NL" dirty="0"/>
              <a:t>Dubbel </a:t>
            </a:r>
            <a:r>
              <a:rPr lang="nl-NL" dirty="0"/>
              <a:t>gevoel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9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Pagina 36; </a:t>
            </a:r>
          </a:p>
          <a:p>
            <a:pPr lvl="1"/>
            <a:r>
              <a:rPr lang="nl-NL" dirty="0" smtClean="0"/>
              <a:t>2 Menselijk kunnen</a:t>
            </a:r>
          </a:p>
          <a:p>
            <a:pPr lvl="2"/>
            <a:r>
              <a:rPr lang="nl-NL" dirty="0" smtClean="0"/>
              <a:t>Opdracht 1, 3, 4, 5, 7 &amp; 8</a:t>
            </a:r>
            <a:endParaRPr lang="nl-NL" dirty="0"/>
          </a:p>
        </p:txBody>
      </p:sp>
      <p:pic>
        <p:nvPicPr>
          <p:cNvPr id="5" name="Picture 2" descr="Traject V&amp;V begeleiden niveau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9905">
            <a:off x="6872690" y="4385638"/>
            <a:ext cx="2153231" cy="268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3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Waarneming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Hoe, wat en of je waarneemt hangt af van:</a:t>
            </a:r>
          </a:p>
          <a:p>
            <a:pPr lvl="1"/>
            <a:r>
              <a:rPr lang="nl-NL" dirty="0" smtClean="0"/>
              <a:t>Kwaliteit van je zintuigen</a:t>
            </a:r>
          </a:p>
          <a:p>
            <a:pPr lvl="4"/>
            <a:r>
              <a:rPr lang="nl-NL" dirty="0"/>
              <a:t>Ogen</a:t>
            </a:r>
          </a:p>
          <a:p>
            <a:pPr lvl="4"/>
            <a:r>
              <a:rPr lang="nl-NL" dirty="0"/>
              <a:t>Gehoor</a:t>
            </a:r>
          </a:p>
          <a:p>
            <a:pPr lvl="4"/>
            <a:r>
              <a:rPr lang="nl-NL" dirty="0"/>
              <a:t>Gevoel (huid)</a:t>
            </a:r>
          </a:p>
          <a:p>
            <a:pPr lvl="4"/>
            <a:r>
              <a:rPr lang="nl-NL" dirty="0" smtClean="0"/>
              <a:t>Smaak</a:t>
            </a:r>
          </a:p>
          <a:p>
            <a:pPr lvl="1"/>
            <a:r>
              <a:rPr lang="nl-NL" dirty="0" smtClean="0"/>
              <a:t>Aard van de prikkel</a:t>
            </a:r>
          </a:p>
          <a:p>
            <a:pPr lvl="1"/>
            <a:r>
              <a:rPr lang="nl-NL" dirty="0" smtClean="0"/>
              <a:t>Psychische toestand van de waarnemer</a:t>
            </a:r>
          </a:p>
          <a:p>
            <a:pPr lvl="1"/>
            <a:r>
              <a:rPr lang="nl-NL" dirty="0" smtClean="0"/>
              <a:t>Persoon(</a:t>
            </a:r>
            <a:r>
              <a:rPr lang="nl-NL" dirty="0" err="1" smtClean="0"/>
              <a:t>lijkheid</a:t>
            </a:r>
            <a:r>
              <a:rPr lang="nl-NL" dirty="0" smtClean="0"/>
              <a:t>) van de waarnemer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80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eursenproducties.com/wp-content/uploads/et_temp/zintuigen-191240_630x36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28506"/>
            <a:ext cx="4776614" cy="2729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nl-NL" dirty="0" smtClean="0"/>
              <a:t>Kwaliteit </a:t>
            </a:r>
            <a:r>
              <a:rPr lang="nl-NL" dirty="0" smtClean="0"/>
              <a:t>van de zintuigen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4"/>
          </a:xfrm>
        </p:spPr>
        <p:txBody>
          <a:bodyPr>
            <a:normAutofit/>
          </a:bodyPr>
          <a:lstStyle/>
          <a:p>
            <a:pPr lvl="1"/>
            <a:endParaRPr lang="nl-NL" dirty="0" smtClean="0"/>
          </a:p>
          <a:p>
            <a:r>
              <a:rPr lang="nl-NL" dirty="0" smtClean="0"/>
              <a:t>Invloeden</a:t>
            </a:r>
            <a:endParaRPr lang="nl-NL" dirty="0" smtClean="0"/>
          </a:p>
          <a:p>
            <a:pPr lvl="1"/>
            <a:r>
              <a:rPr lang="nl-NL" dirty="0" smtClean="0"/>
              <a:t>Medicijnen </a:t>
            </a:r>
            <a:endParaRPr lang="nl-NL" dirty="0"/>
          </a:p>
          <a:p>
            <a:pPr lvl="1"/>
            <a:r>
              <a:rPr lang="nl-NL" dirty="0"/>
              <a:t>A</a:t>
            </a:r>
            <a:r>
              <a:rPr lang="nl-NL" dirty="0" smtClean="0"/>
              <a:t>lcohol</a:t>
            </a:r>
            <a:endParaRPr lang="nl-NL" dirty="0" smtClean="0"/>
          </a:p>
          <a:p>
            <a:pPr lvl="1"/>
            <a:r>
              <a:rPr lang="nl-NL" dirty="0" smtClean="0"/>
              <a:t>Ziekte</a:t>
            </a:r>
          </a:p>
          <a:p>
            <a:pPr lvl="1"/>
            <a:r>
              <a:rPr lang="nl-NL" dirty="0" smtClean="0"/>
              <a:t>Externe invloeden</a:t>
            </a:r>
          </a:p>
          <a:p>
            <a:pPr lvl="1"/>
            <a:r>
              <a:rPr lang="nl-NL" dirty="0" smtClean="0"/>
              <a:t>Leeftijd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8772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/>
          <a:lstStyle/>
          <a:p>
            <a:r>
              <a:rPr lang="nl-NL" dirty="0" smtClean="0"/>
              <a:t>Aard </a:t>
            </a:r>
            <a:r>
              <a:rPr lang="nl-NL" dirty="0" smtClean="0"/>
              <a:t>van de prikkel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772816"/>
            <a:ext cx="7704856" cy="4320480"/>
          </a:xfrm>
        </p:spPr>
        <p:txBody>
          <a:bodyPr>
            <a:normAutofit/>
          </a:bodyPr>
          <a:lstStyle/>
          <a:p>
            <a:r>
              <a:rPr lang="nl-NL" dirty="0" smtClean="0"/>
              <a:t>Wanneer valt iets op?</a:t>
            </a:r>
          </a:p>
          <a:p>
            <a:pPr lvl="1"/>
            <a:r>
              <a:rPr lang="nl-NL" dirty="0" smtClean="0"/>
              <a:t>Wanneer het er duidelijk </a:t>
            </a:r>
            <a:r>
              <a:rPr lang="nl-NL" dirty="0" smtClean="0"/>
              <a:t>uitspringt</a:t>
            </a:r>
            <a:endParaRPr lang="nl-NL" dirty="0" smtClean="0"/>
          </a:p>
          <a:p>
            <a:pPr lvl="2"/>
            <a:r>
              <a:rPr lang="nl-NL" dirty="0" smtClean="0"/>
              <a:t>Het moet duidelijk te horen/voelen/ruiken/proeven </a:t>
            </a:r>
            <a:r>
              <a:rPr lang="nl-NL" dirty="0" smtClean="0"/>
              <a:t>zijn</a:t>
            </a:r>
          </a:p>
          <a:p>
            <a:pPr lvl="2"/>
            <a:r>
              <a:rPr lang="nl-NL" dirty="0" smtClean="0"/>
              <a:t>Reclame </a:t>
            </a:r>
            <a:r>
              <a:rPr lang="nl-NL" dirty="0" smtClean="0"/>
              <a:t>met fluorescerende </a:t>
            </a:r>
            <a:r>
              <a:rPr lang="nl-NL" dirty="0" smtClean="0"/>
              <a:t>kleuren</a:t>
            </a:r>
            <a:endParaRPr lang="nl-NL" dirty="0" smtClean="0"/>
          </a:p>
          <a:p>
            <a:pPr lvl="2"/>
            <a:r>
              <a:rPr lang="nl-NL" dirty="0" smtClean="0"/>
              <a:t>Rustig kind in de klas dat geen aandacht </a:t>
            </a:r>
            <a:r>
              <a:rPr lang="nl-NL" dirty="0" smtClean="0"/>
              <a:t>krijgt</a:t>
            </a:r>
            <a:endParaRPr lang="nl-NL" dirty="0" smtClean="0"/>
          </a:p>
        </p:txBody>
      </p:sp>
      <p:sp>
        <p:nvSpPr>
          <p:cNvPr id="4" name="AutoShape 2" descr="data:image/jpeg;base64,/9j/4AAQSkZJRgABAQAAAQABAAD/2wCEAAkGBxQTEhUUExQWFhUXFx4bGBgXGB8cIRohIB0cIBwgHxsdHCggICAlHB8fIjEhJSorLi8uHCAzODMsNygtLisBCgoKDg0OGxAQGzQmICY0NCwsLzQ0NCw0LDQ0NCwsNCwsNC8sLCwsLCwsLCwsLCwsLCwsLCwsLCwsLCwsLCwsLP/AABEIALEBHAMBEQACEQEDEQH/xAAcAAACAwEBAQEAAAAAAAAAAAAFBgMEBwIBAAj/xABJEAACAgAEBAMFBAcFBgQHAQABAgMRAAQSIQUGMUETIlEHMmFxgRRCkbEjM1JicqHBFTSC0fAWc5KywuFDouLxJCVjhJOj8hf/xAAbAQACAwEBAQAAAAAAAAAAAAADBAECBQAGB//EAD4RAAEDAgQCCQMDAgMIAwAAAAEAAhEDIQQSMUFR8BMiYXGBkaGxwQUy0RTh8SNCJFKCBjNicpKistJDo8L/2gAMAwEAAhEDEQA/AELkuBY4vtGohzKUAO4KhQTYFHqeoxVwJOUd6PShozHuTfk5FlllfM7A6b0L5ioP3STsfn13xDerCis1xJBCD5qOOQeUkUaF9Tfr9MRDs0u4IoNPoAxpvPmf4Qri+V0uqrZO3U369PhthZ41K0sLUDQAeKscInLrpEZ0DcuW7m/unt22xt4B7zSDSNN1jfVGs/UuczeD6LvMwUdsaAKzihk+l7Vhtdb9Cfn2OEf1dOo806gi5AO37FaL8BUZTbUpmZEkb/uECzvDzGdt1O1nqNx/qxhbEYc077IFN+Zd8vrcw9QCf5YBsis1XfHWBmb1AFfhZ/PEhQ/VUvu4lVXq4lcu6xMLl0Fxy5dBcXUSvmTHQuUZXHQuX1Y4BSvKxUhdK5rEQuXhGIXLzEKV9jly+xyhctjlyJcGNgj/AF/774swSYVjoFUEnod+wI/PFdlVGeFZ2UtaR5NaoF5I0pQdrJYEfnipKkFVuJcw5gMyE5cbAEwwQAEAAAB0SyKA2vEkQuBsmmD2ccYkh1EIupSwiaRQzgUeg29NiRishSGzdZ/mlA0gEk6fNfY2dvwr8cSqps4TmZXleSQBCIQgGjTt4Vjb4gXfeye+OZQbRpENmTJG99U/gafS1g54logHxsPVOHJPBftc0UhI8OEKWBG2tSREu1ChbO3+Em9W7GLxArYWi2ZdefOPX28EjXa/D4uvTYIYSI7oBVPmfnAfatdGRA2kOgo6LYeWyQGYqSAev5I0352R0bSBuRJPO1lp1mvwVMUW1DJALgNL7d4gIhBJoV8zmHYliTch1Mq35Vu929a2snthxpc4AWnsELOMNuUu8RzjSys6CbSaoIwoeUfvDfv9cXyhtoB8ks45zIMJd4bOyaYyD5AbHe2O+3rVDC9MxLuKbd/aDoNefRPfBYjPk5bYI6MG1kauwJG3qL6dxgTzldYInSF9LNN5S60jR2GrVW1d/wAcMggiUlN1WzjhdLI5eV2Ki68o23q79OvfCr4jgFqUGuLg1tyVd4HxlRIMsQADQG3c1W9+pw5gsQ/K1jtNEp9Qp5cQ/Lp+wV/isiRMFb3j0A6/67YdrYllEgHVCoYSpXBIsBugJFnUtMGYAlem56OvY/HGU6XHMLgm/wC4+VstIa3I6xAsD3atPx6LiUWo1bhwa/Hp/MYZoVXNAFQyHadl4SOLoseXGmIc2J7bT5hDuGZUxzt6abH1I/ywOvSNN0Jai6bq1w7gk2ezMyQlQVXUxa6q1WqVWJskdvwxQaLjdxVTjnB/ss4y7SLI6tThQyAEGqDSoLB7PVd9xiZULrmLhRyuYaI660ow1gBqdFYA0SCRZWxsSpIxIXKimJUKQDFgoUgXF10leMMcuXBXHALlyVxIC5c1ipaplcnFCF0rg4quXlYhSvgMcoX2OUrh8cuRLlzLmR2A6AWe/cbdR1xwdlursYX9UJ5yHsyzMiBlRLYMRqRtVE2HrxNOw2G3Q7gmsAFWTCksGaCV0/KcSuP00SyBrMaZa9GqlYESahSgEgG9733GLNfnMDVFdhXtEnRSZPhUeVkGc+1IQjWW+zIAH0tHsVKEEEnYV5hqO4vBIKEadp2TVFzNnwogLk2gAcw1IdwL1+PRJ39PlXSkQ2bx4InQXDZueeCUuc+W1y2T8ZZZtUreGkbN11N4jClrbUC/fcKO4wWiw1XW8VWpTyC+qj4zwiR8rFm47OYnkSJ41YME0qI4yQBa2tBtRO7Dpgj3tcyWmQ06+Bt6q9Nz8I51Oq0gkCAewgz6JiRPBhbIQ+bwoWaQpqBlkZGLLYIO62T6AoN+yTf6YDi3NmMAaePPaq0s1asajjEXJ1jh39ncgcHB1WUKBsh1SIAdAl26FjZKebc/tdiCMOERJiBt3fv7Koc5/XdzuvOPqZdMYNBBrPz6L+AB/HFqBAud7JfEE6BBooeugXv5jXegPyrHVK9NriMpPFSzDOc0Oc4CdO5X8vzBJmFlyyQw0DpeUinI1myGFgMxJOwrc4G6qBTzHSyMJqOyjdG4MlLFo0oghlVl1iYyOWo1r8qqNrA0jvvhSrVDwHDZMUqBYSw6HVScczCQ8NJaJFZ0AVSLot0N9dQ638MVY4moAOQrVWhtM2/lZtwkFXaQ1QOlrry3vfrXTceuHKlPMwhI0MQ+hUa9moRo5aB2U72CBIKOpAGskDvv6YHRpvacrhp7c+ariK/TP6Q7onx2JPtaOdLRMobVfu6RW59L09fXB6rWjEBzrtN558FpYd5dhXNYesLc+qoZgLDMwjKlPDLUpujWqz9AK+eOL2Uap6M2g+ar0b69EdKLyPLT5Q0LRBIqqOkbiibtfw6YEwAODiIiDHrI8rhFqSQWAzMid50g+dirE8FBW73/AEBwziZNJpOv7ApItDXnLv8ABhdcP47LlG1Ruik9o4YmfrY1SeGW+Nar6dMIOLtAua0G8InzdxrOPBldEuZWRndNCkoZKCFSqx1YGqht327YmiS6ZuurNDTZDRwzNtG/ixq/2NUSRnUOyCXdFtgfcLdB7p2NjDtOi18SdUsXkCyXJ61tpAUX0G3TrQs1Z3rteKFuUkK0zdeqMSFC7GLqLrxhjly4rEtF1y5fB+jlQombFHMIUrkYAQVK+IxQhSuSMVXL4Y5cvqxClRS45cmzkciKKaV/dLItetEt+HTEOALCi0bPWu8JneOWKdylBVUqX1eU3RUg0pF9ruzuOmEnUa0gtO+/DfyVnPZcKzzZmknSRoG8WQVcPhA2CaPmAs1137YcdTLTKvQxFsp0S7HzHPBG2mGQKu9/ZCm21nQ0gG2+5YfLtiCZXCsS2QLqGfnaaoyp2NeIDQK9L7+l7AnASBdXNV9oHel3njPjPRq6SazDHsosFWLA9T6qvUfsjGx9Lpzhqx3EeWqWxTs1RjQNVZ5IYCpmPhxamYaiWCBRplmPcnzCJa3ZpKo1Yywx+Z1IG0ymMfXZVyOa3rAQTx/YaqTPc3ZZP1LsSZLknVRGJNhrCKQXFjT5zfT3SMaJqscYA0sLSkA9+WIsp043Fmy0kKuo1U2tixJ63elet+nbCuIqSeQmac5boJxzMFJ2HTUi0fx/1+GOa8Mo5t9u9CFI1KwB0355so8sKUUQP9V/2+mABhe0Ec/nv4ptxaHEOBPr7ad3CEpcO4kYt9I+NEg/zsfyxfWyUBIMhNXBOZoBIrTeMNBvStMvzYkrW9dAcDdTaBbVHZXOYF2it8zceizUw8KRfDQUoY6bJ6mmA+XfpiG08o7UdlVrn62QSVNBLVRO1119MQHOG6cOHpVB1gjvCeasv4iHMwtaxiNnjI81bKzLQNhdibN7bXvg1OuWuDilKv09pmFd+x5fNQsYHtVY2khCsovY7H3fQmvld4aDqVVmV2nskhTrYd2dnqhGX4aiFlk1BiugahRUb2fnW1+mObgmCbzwRHfVHkgRF5POyg4hwxI2Qqx0t0+BAJr6k9PngPQtZUAmP2TbK76jSYn8GPYKTjQrwP4C347D8sGx/wDZ3E+yTEAkcEvcNa2ajZY0a67969MZ9VqtQcjfG+KXmIlBPh5VBH5bBJrznykEHoNiK0jocOYKnFMk6lL4lxc62iaEeZcic3l2SLKyTPEct4Z84kAQs5DUWXSAuwqrskm2aABqNYRfjwugVJDZWZM1sT8cLTJlGK7XFgoldXiyhfHErlEzYJTF1ydOSuQm4hBJMJ44gkgSnUmzQPqKFH44eq1adANzCZv8KocwHrujwn5CKZj2Rfs52JifuooNf8Ui/wAsAGKovtEd/wC0q7amEJ61WPD8ErNeIZUwzSRE2Y3ZCfXSSP6YHWp5V0tnqmRseKivChUrnFCuXgxC5enHKVXkxBXLUs9mnj4a8VFgqorADcL7u3bbTd74E9okSjNJAsqUXFc0Yss0McjECivl8yiwCfjsfTBdbhDMq7m+YpUlXzMkEq35dIo/Ajzg2P54G4HUrolQZfMzyDNrO7NIylYSzKBuW7AAA2o3I/piJCkAgpa4pwXMosQ1AmRwvle6YkgKT0323/0Za2XQFMkjVXeB5oqJopTVxbeawAb1NV7UrE9unrhv6bjGUadVw3AjtN/z5K+MwlSnVDKmouVf4rnkjjMaag5VAADYRRZRaFBmRW3G9yzGz5BgUdE2J62/PPHZDZJM7c8+XFKmajIVqFg0e592xYJG+x696wLOQPRWaOsQins5zX6d4j99bG/df/SW/DFXLmHrI5zPRzCiuiANv9Tt61WO+4Bo48+yK3qS42keo091UJbsD9ME6PN9riB387R4rm1Qyzmzz+Z8EmGPYD1oYoNUsdERhywJkpdLAVpYmwfWqBG43ugt7npgb3ac882Us3Qaf3j8zgyqmD2f5AZjiMEDavDdzrAYrYVWJ3BB7YT+pVn0sM57DewB7yB8o1Bxa6y0/mL2MsLbJzA//Tm2/CRR/Ir8zjOp/UazB/WZI4t18j8EdybbinDnn2WWZnLPl8wYpQY5Y2AZdQsdLpgSOh7HvjTpVG1WCpTMg+COKzHdU+qYGz+oAHVL+zfvqNz28sgojcUe3ww5Rq5HayEpXwjagtqvslOrHSaZD39PQ/DfGgzLVCz6bqlB8L7mZ/DmSM9RAv8AMt2+W+FMYZqAcBCazNuQqnIPCZmzKSxJ4giYNINq0AjXuem3cbi8Be0FhCXY7K6UXzzLHnpEhrw1dmbuH1+bcfukgAdiuGaDOlogborK/Q1Mw0XXC0UwMRMq1rYocwQQfFWoky6uPKyU5YqwNHoQMNUA4PbbcbeZJjY9yUruBkjnsSFEdzjPZ9oRyVcGUfbYb195e4sd/jiTUbx9CrdE/h6j8qJ1IJB7YI0giQhuBaYKkysWslbqlJur6f8AbEuMLmCTCoSvtgjDCgLZfYjnAmTmLJrXx9xQO+hK64nGuzhnckK9UU6vWEiPytM4fPG96MuqnsSi/wBBhCFUVqbh1WegX5h5yWuIZsemZlH/AOxsbOIIyt/5R7BPURDAEMGMwm6KviMVK5eViF0rw45Su+GweJNEh6NIoPysX/LHLlpTQNKudjBHuhF3qmVd/wDzYDWTDUBy2Ukl4fDolEbKxty5UAapNi316fLFgUMtO6D8cynhZoC1oKpUjowZQdj38xO+OOllEXuvJcupaRg+8l0K+pF9N99sV1UmNUQ5czXhwDV0WUlTXdQrHbrtYIOD0KgZVaXCxn2+NlalRqOYXt2+bK0mciTMO4ANHWtjY0xMVg9hvKR3EYBG5wGgxrHGbiTHPcnMfiBiKkjgAefPwQ7Nyl3LHqT69OvU+vvW3Y+K33VxNR5e6Tzz6+KVFtOefzwXqRg+9YW6Y6exFEddiVYeUe4NN2bxUaIb7GQooHggzSyLK1pJ7qw1tdMtmT0sXWOiyg1DwTTxzh5EkzkjqpFdwxNX8tNX8cAOpWgHS0Ac86qgGnX3IHYHexGzA30ogURVdPjhqnRY9svSNbEPa/KywSmCNrHx/DfFBqqFdRAGvfrqSd+nqbH5Y5cEPZd+oO/y/PBAoT37DoQeKqzfcidh8zS/9WMj65UFKg0u0Lh8n4RaIJJjh+F+licIuqMcyQV0XX5Y44TPxLPuRrAmfy9dX6TQo+dY0MN/TwlIaEgGfCU9gcL07nuicu3G8QuRw0adeXex18Njt9G6qR/ojFxiXNOWqPFNOwwIzUD4Hm3cuOFz3JuCHBpgep+f9D/2ONXCvi4Nis+swVJBEEJ69onBy3Doc9HeqMhT0rSFRfS/eW/ocWrvlxCVaOrHBV/ZlmY4pEkPhDUQp8SUUurYWunsKPvf5YWdV2R24VxYXyO6b+XFEuauX/s+YllOey/iaSRG51MwqwukttYoA332wUMfksDHG8KlAGerrp5oG+aY5FIzEyMDJmGqNlXQwIVgSaKhiFGx61fW9KhY55/tjxiVnVP8vb8rPI8IN0TJRGPPsE0jUDYOoOR0AAoCugHW8V6FhMkKwr1AIBP8KoxuyTv8e/rvgwgCyFrqmTlPIl4yyRlzqIYgdNhQsWaqm6Vv8ML1amV903h6WZsgIFzLkhFmZIwpQrWpDXkYgEgVtWGqRzCUGs0NdZNXIHBoJ08E5nNxZhmZhHDspUKDqLMQoNA/y64PUxHQtkaIQoio6CExZnkdkj8QzcSpUDtTwkjylmIUT2RXSr6EYQqfV8QT1Y8v308Fot+m4biJ8f8A0if2WV8RgBkd4y7RFiUaT3mF/eokavXfBule8S/VJ1GtaTk0552UKripQ18RiqleEYhcuDjlygfvipUrX+AQ6oX7+ICxJ3vVen8QDitdsU/H8ozDJSFkJh9nlgfdb1a9wwoqD1B/Z/PFc0wqloAsZUPFM8kmj36iUIp1XYAHXYemOuoMQFQ1mUpEN2ZwATtuaA3xYAmykxmhN2WgWTL5PKxHXMxNWCikszkpqN3RoagKPTthevWaykKh2WlRmm11Ei/px+UJysx002zA+YgC7u9ye4JG52GlD0RhhgOBaI5550SRa5jiDrzzyVxVf/z/AA15epHu+Xv+jQ/fxWFA5554blSxKCN9hRG5HSyD5j2snpu72eijHN1VXiW88/kodnVPi0AC0ygXXRr0vXzYGz8ccUMQBJTrI4nyUEyv5k/QknfV5woLf4fN/iwFwT2HdLYITxkpD4aaRpGkUPTbp9MMs+0LOeOsZWGMaB9a/M1gYRDouoU8sjB6Cr0OxaxRoAV136jYY6bgQoAsVX4VHE06CdykRPnYAkgV1AAP5YPTEuC5gaT1jAWt+zTlrItm8x9kzLzxLAn6QoYyHZ2taYDsim/jjzn+0j8opUwYJJ10sB+Uzhn5ASOdU78Vyedy9NDL4iDch+oA648y6lSb1KwidCNEdrmuWG8Ddyc1Iu7uRpJ/abUx/C/5Y93jaTKZZTGgAWr9AD+hrPZ9xgDvv+Qo+HF8rM8ZOuNaJftTVR69yawCsG1qYcBBQKNCphcS5jnS0QSe/wDJsrfFZlfTImzpuD6juvxBwPBvdRffRGx1BtRuZmo5ha/ytmIs1wkQvWiTXGSdqLsxjN9K1HT06sMar5NWPFebBJJKxIS5jLySxtLMnhUp0OaGx8MGtq7fU1iXtymFAMrYuBcBXP8AC4s15PG8J0aRrct4bMmoEnqQvU/DDVDFuazo3THkqAZXFw1SS/Epxw4BpIGgly+iNAJC6eEiB9JMYC2yrqF0SNrq8NupMAdAMgGTbcGN/L1QCTmE6Ej3CzqDGcEyrAxcKq9IxIUFG+SM1KmZAjY6SCzLQINA1anY9a+uKvaLSjUHOzQN0N43lpBO7S7tKxk1ftamJv8AG9u2GGCEJ4grvIZ+eE+JDIyPpK6l2Onvv6bYirRFQQV1OqWGQi3HOeMxPFDEjTxaE0ysMxI3jEhRZWwFGx8o23OFaeBDTe6aq4vOLQPAD1AkoPHWjQRhp1KLpMPlVNOBEKy4K4oQuC4OIhSo2xELl9lJnSRXjYo4bysDWk+t9vnirha6lbJy+xMMJY3riBYsdWo0oG/ckhzfzxeuP6FuxEZqs5+xr40yVtqkJBJGyljQP0wq2YCKSzK4AIKZUAIK7WaHp6YJdBMQjnK3C0aJs0zbxZiIAUTQLDeuhu+n7p9cXALW5hsQi0Q173Bw2V/lnM6s/l5DWhZ0CC703KC2n0F3W24vuRauJph1Cp2g/KO2pL/CPSFQU+LLmWdkje5HArZ3vZAO13tfwH32xWkejosDRIsP3V6rA+u4dpA9h5/Pauc5kpY5ponjbVBZk02QBdXqqwvm9795j7zCrU8TSqMa8GA7SfZCNF4J3i/z7fJVjlnINmpdKnSi7ySV7i9Nh+2R5VUe6tAbk4ri8S3DszG5Og4/tuSr4fDOrOtpz6+wuVYz3C3SSeNVt4iwj1FF/WAKxJJ2oAt1q2xajW6ZjX8fhCxdEUXFo0EeokIl7P8AKSLFmctKEpqZdLox3GlvdY1tp/DFqkKMK+HI1Pw1pWLNmGXsAvSu2CNJjVRUADrBZUX2OwO47f5Y4IBUjIoiLdNVDSLF0eu4qrBAo316Y4GTC6LSquUm0MXG5A21Cxvt2OCdGKgykwjYXEOw9UVWgEjSbjgtP9mOTV8jPIyzvK+ZpPAOlrWO7uth5z2PbHm/qzT+rbTboG6ROp/ZaGCrvzOqOIvJOYWPgmCLO8QRJ4XmBdI21QzDzhWUhHSQe/5iAb6YzqmGo9LTaWEZiBINpnQja2iPiegczpGNidxpPCNlS524CuXeKSIAzRxKMxGv/i7FRIqgGnVQCwPvBttwb9tXw761MvASH0vHOwlUOP2HUfPggPEeFpPCYoGLJ5QHAB1MNYbcdrjX8RjKbQq06pLhcc/lem6uMw3R/wBpAg9x3nuShxYPl2eN42Wvd1DqLOk30INdvQ4aOGeCM9isJ+PYzPTaLAkD4lbFyflpI+CM4X/wwR67IpJ32639fljS6Ga1PuCyAYY4FZpxk5d83KJ5GjMgW5l/SqhGmriCqwNAiwzEBum5oeKEVSFzGANF9b2utd4BN/ZvLzsXjmCrKY2RiFcOzaeosHfcVsQfngQaSYVmszGOwn5Wd8U5azGW4akuYlQKYm8GCrYBypYk18QSLPUDGi/HsrPq06bDpd2gtb+NOKVNEgtJN509VnmWwkEYq0oxYKq6YYsFEIpyzIyyOErUUJ3NAhQSQbB67b9tzitQaItCZICm5pzcMsq/ZtXhJGFs2NTEkuVBAIWyABQ926F4YoMLRc3VK1QPNhAWlex7KRyZWQSZaCSpiNUgGoeRTX6pthubsdemB4moWuABIt+VRgsnFeXMpWv7DlDvV6Qu/QA/oelbX/XCxxD4u4oraeYwAsW54iH23MaY0jAYAIgpR5V6DSvXr0HXpjQpuz0mnigOaQ8jglV13wFw2V1wy4EVKgcYrKmFDI2OXLyFtq1ULBPX479Ow79d9gd8DcpWy8GdahCzCZFLASAsdQDOqbsqkn396F1fTBjfDnuVm6rOubHRM1mFGzamJ8gG5qt7JN3ZsDrhFgOUJlr/ALrbKhwDgGazRLZeMlUBJcilFCz5jtfwG/wwaEAOlPWS4S0s0GWiclc1BlmlA0qVRE0yMBQAtWAANkk99OCCSIG6lzi0dtwPNL2ffwMy61p8GYgD0KPVfHcV60AD5qY1ezM0t4hEZZw5553XMOVvijRDT/em2boQHJ0nb7w8v+KvvGkA/wDwWb/h+IlNOH+IPfPzz39qfOfcymWizuaSmfOsMtR+74ZkVzXxVVI+Yx576e04irSpXApjN3zEBGc7ohm3AHrp5SfJCuRph9jiCrp8zAlQRrazuCer6aGr3UAJ6nDX1Jh/UGTNh4Dh2CfFycwLh0Igc/jjuTbaFQ5uyQaQFRSTxkLQAUsKK6e9alHmYeayRYONL6bUJolp1afQ8fwNEt9Rb/UaTuIPeOsJ7do20QzkRhFmFcmgWEZ/x3X5XhnNJlCrs6NrR4n0HynXNqVYjBQgOElZ1wDgYzSsF1Bw+7mvDiTYF2q2O4IqvxOwJaEjBKF59QECqwcAkEgMKonqCa3uxXrvRxVouZC46KrllsH5j+uGGCxV6TZctn5Ly6w8Og8cyJlzNOZWiLbMG0ISV30+U7+tY8bia3SfUHgaw2PKfla1CnAexoGeYE95mJ30R7LuJ8nDI9u5nEMUrjztC2YXdttz4Yvf0+JucLUNT6nToDQHMe8AmPNL4luQuaLcRtMflO3CYwXJYAkki638p2N+uPcV7AQs3ZZnmuMZfIcbky5AXLKA2gVUckvhMzX2jG7FTsNbV1AwuAMtudEejWqBpph0D+fefOEk+2evthAGlQqgKOg99v8Aqx1YiWgbNCo/MSS8yZ9gF+ieEcLRcrFFXl8NQR6+UXeI6QzKG7UrJeacpHWaSOHJo7NJGjsMsrEgsoJdptQbfrQOw2GIcHPdJ1TDML1Acw8j+IS/HyVmv7NbXmQEg8SWSBJQ4ZVCUfKxF+Un4WuwN4Y6CowtLhBncR3IQq0y0tDvLdUuZuLyzwDxGBAySOaAFu8sasxrqSqr/P1ONPFkCi+O71FvVZ1GmG1JA1JPoUkQYxgnSrUZxcBUXdYtC5G+VVQO7ORekrRBOxB1Hb0A/mcVfqEajEklRnJKjuoOoK7KD6gEgH6jfD9MZoSr7SFp/s85JGZynijOZzL6pGBTLzeGprYEitzXfEYuoKT8hYDYa/yupdYTKZf/APMh34lxM/8A3P8A6MKjFAf/ABt8v3Rcvasy554GmWzrQrJJINCsXlbU7Fru2oX0w/RPS0s8AX2QXDKYSXm03wrWF1dqrsMLkK4VWXFVKL8l8CizcjrM5RUCmwwXqa3JB+H44qVYJg4hy3komISN5QugNRYhNbFUJZigIZu41DAiVaAjXDJgEgNubYOfEYk2z0tliTYLOevbDTADQcO9R/co+LZYzZvwpcuxh1BjKT5WNAhaCg7H1Y9MZVINFxqjukmNkQ5v4mkUUeWAjVABKQDp0CKSJtIQdbUkhdul4fotm/OyG4bJr9knLJijOamjCySgaEIU+GgsKqkWa0UevUmwDiXGBA35hCcczpWee0XgBPG5YhsJ0Mse3VvCagb2IMiEH4H8AYmv0FLpY0j3A9kzSaHkNO6v8k5dWzc+ZSyWhh8RGA/WTHxVZPgqovXfUTjzGOqubQbSOxdHc3qmfM+i0ermzA6gT5c/yu+OcPjzSwpIG06TJYIUsWYjp6tEiGyaUEk9gYwxfQcXN1NuPNye/wAytDENZkLHcY7soHDbM4jtgAL6ZVVQAAEAACgHSF+6K6lCeie9K1E0uJMzJ1PM9/bo0aXVQREDnnyaLaqnzJEzZfxPvRuGNlSb22Zu72Bar5VG3YYe+mOy1sh/uEb8gdpuULHNz0JG0OHh8RN9yljiKrEsRQ2GmEurpSEhQK6Vudz6bV0Glocp3+OSs2qx1Wk+qb5YHn/IuTrp2aFNH4ml/wBpQT8+jfgbwRuiCypLQVnXLs50Pq8qAPJoRyoc0aH6zoBe+/QDvi7kFmiXM/rUASCmIDVVbNuLr8cXYQdFQ2sUQ5fy8yp9ojgZwj7N4etQQvQgqVOxujjRoYUVKbg/Q9sFcysabgW6rWOEeFHksn9qlmhhbK60eK1HiuxY3oHWiKHTHz0FtTF1oAJDiPAWGu1lt0M7qUsALt54QPmZRjhWeOZThxMivL4o8XSVJBWKVrYDofKDRwb6Jhui+qP6sNAJHoLeJSuLZ0ZcIgbLQuHQjr88exqumyzSvz17UMpXEp8yxDCV2jA3tPDCJZHdWCsPSrGEW4jPWdSbYtg9hkaI76Bp0hUP90+F/n5SxxnOSZ2SN5DbyFVoCvdCRj8vxJwao7+pCJRpB4uv1wdgB8hi6TWTuUM2oGEGSZb0lL83mk9TfmFfjveF3kAmFIS7PMrQFXcMCqFypvSTGhcAjbTqbUNiSNPW8WpT0rddd+9dFignM8HDVycp4eZ2JCiQzWBWtSoFqPQ/gMbFc1uid0kbe6WBb0jY7fYpEhxnhMFXBD5bDA11AvYWBdkep6YtKqvLwQFQmfl/KCIrKW2ePby92ANbEnp3IGLuplwEI9JuUyqqwMg3HTuCD+XTGhhxmckqgLQtw9i7Xw0f72T88K/VRGIPcPZWw/2J3dt9O42u/ruMZiOsM9re3FT8cvH+b438C3/Bz/xH2CWqnrhZ/neuE6oV2qixwsVdVJ8VKlPXsMyPj5yeLUVvL6rAsjTIm4B2sEjrtih0KsCmTmyB8nIschWeUiPXKUKhgXYuDHZVlILCj7pditdBalhjUbmnePQIbq4a/JvE+pQ7N51tTM9FUelI6WAulRt90s529cMU6Ya0thXY6bypeN5OcZ9ZgT9nRNbgP+yrlqTuaA7YxKGQujdNPDrEaKzwHls8RzofMfq0rxQRpsK9RpRB3Y0SL6KPXGi9wzZBtr38PLXwQS6y2Lh+YHiSx9KCuB6A2g/nGT9RiHaAqmizP2t5cpxPheZQeYyiM7dg6kD5UzfjhbHtDsDUngfb9kfDnrc8FU4XLHAoZFApg1/ugOkdt+ysSu1k+vrjyNUPrdXv9YJ8zAXo6tDqlpNgCD5h3/k4NUObAE7BR5QVVVAv3UQBaNBj5b07KPec7KMMUCXMBOuvmeRxOg3QqhJDC7WCT4ucZ9YnXYXXMg816h3IIaqB2LeIfdU9GnO5FhB0wSLc+3sPNc0ETPPZHs3xcuUhDAxn7yFQAoFL2pW2jjsXbeZiO1DEhxa4OG1/Hw1PoPFMNMgzpv7X4mNhYBJPFMy0cKKFh0rqQl4Y3oqRVFlNeRhsOpvHoXOEy0a38/3lYbcNma5j3kZe20gxMTrERA8QtQ5IgUwMJTushq/RlST83I+mK5iPFZ9N+UQsWziSR5dVZaDqGUki6APbrR1fywXVyu7S6FZ1rbtsANum3Tue2CMEAKhMrcuR5Wy/LM0kThHbxpAbUHby7arv3KqsPujpG5tAPyflUcCW2U+YV8p4OoTaUiiWPSpaMoISHUgbFjJWx+Bx85p0umY50DrEnzM69y9A0tfTyNjeeMzbwhSZ3IypJlWi8PLZgxGQkIAruFRSrqKNEyEGtxjU/wBlgauJrDMSGiBN7T+yQxlQlsTIm08E48m8xCfVDKPCzKC3iJuxfvofvpe2odOhAOPVYhsFI6iVkvNkiTgvGVZ3zUscijzMiiVyaAaxqBXsNr7nHnqTXsxtUvsNR2m3tfkI+PxrG4ZjQbx6gAe41SbwnLn7Xk0DWDMgHyMo3+uNSZfJ7Eai49ED2A/K/WcjCvlvgwSErDOX4pGmgdohpSRNdWKHgQINmN+UDw7PXQT1JOFyZdM8yrgQFfzHL7QRTTR+dCXRR6FVCpV35Cy0Dv5QvbDWUOZE3/dWDrAd6yrivEs1JEPHI8NtRSloGjR3qyL6XfQ13xGhieG+m/gqhpAmEIjN4sLKuqvplpPVBajrLGNiRQPn9asHcVvVHHSFCrOcEChMmVnWkWmvw0pgaJ8orY2Ad8EaSgOqw8jn8Ih9mknJiiDyyVsgW2oUT026Y0cNVbT6z9FV7zUls358Fr3sWP8A8sX/AHsl/jhP6qZxJI4D2RaAhkFPK4zUZYn7UuET5njKQ5YBpGyqtRYLsGkB3ONzCV2UsEc3+b4CA9hc6yVeauSs1koVlzAQBm0jS+o2QT6egOEOnDjCJlhJ5O+/bFTdSop8UKlR8P4nPlnL5eWSJyuktGxUkEg1Y9SAa+GBuUrVOGZGbNpCJ45HleO9GprP6R7LvKzMiAEEsx391QTtg7HOpU3N0M+VhzCA5jX1GvHD5Kve0XgpyaZUXqJWTZRSKV0aFROwGpj6kkk7msdhibploEWQ/mXLM+Zy8geFVKqGV/ea7HkNE/e9RjIpVhSqG1+QmX0y4C6M8l8U+zcRXLX5SsiuQvvOAJQaFn3FpVH7R23xpso/0s3J4nzQHjdP+dVlz2WPRWR4v4j7wsfuqj/8eKBwylUI3Qn2oZJ2himU6fAlG49HAS9+lFrN2NtwRYwtiwH4aowid/K/tITWDMVI4pQjj/UCtnbT0GxjOke8CFrxCbO4J6FvKPJNMOd2X87/AB3dsXW90jzSefP/AFX2PFo/i6r8Rz8YPiSOirMitbsu/wBwqLa2sqDp2UWS52Awxh2PPVaNOHn4d+uwRKzGUw0ExlJbw/4vTMRN9OqN1Sn49lVv/wCIjJBBJDByW7EXs8nTzGo0paBo4Zbh62mU8+w7NTug9NQsc44a/jQf9x3IUbcz5UyAeMmpiGJGtxqPckrcsljq1KvlrpvIwtaPt9uQPVSzFYcWDuwc6NHqd1U5k4UjyukhbRIyyxhNOsk+U7+7Xn3AvZL7VjTwjyaTTwkb941WX9RbFQjex8pB84lE5Z5jRi6EtdeokdR/5VXB2AOGqzK1F1N2U8B6gFZ1xiACOArpLGPz6b2OptmB76QCa7FfXBGzJV3DRA5W36dMEVEVy+TaTwEINMyqDf7T10+ZwzXxRZhHX0BPyiNZ1myLWW78e4bOZnzCxzQwh9LmGUiRh7viBTtpFDahtv03Hh8M5opN7t1piq0NDSQT2iw7FU4/lXhzWWjfMNMUimfVIBqILQgLt16E388bn+yr6YqYh7G65Rb/AFFKVf6rmgNgbomsUc8aXayJqaORGpom7MG7HoNJsEHcEHHoarg4wexDfSh0BJ2a4G/DgfGVpI3MmjMJ0bxQq0aHkcHU9Ns3RT2GF9QwtR9TPS7JHdJ9bC3f3ZeKolzg8atBtxtA8pPgk3lKIvxLJCyakjY3+62o/lhpl3+K2WtIpaWA+F+hcxxMqJSTssTNv/CT+W+HqjQGykWtlZllYI5TKrxQSml1hmIP3CSSSAGNKq9DZXY1jIoyRKaqWsmnlrmCJ/HyTx6KmkKsoBR2Ot3UMrMAwNuASCV3+6SXAYKX7VlvPjEcM4YvTyzEg9d3Qj8LYde+KU2g1nPi9h5fyUWoSGNaNDdJEb7b4ZS67DY4Fcu9V7dd9sWChNfC85I8aI6aUSM6GsEMBQatvh3JGA1WMqRcyOCaol42EHin32S5Jzni5QR+HESVJAan2Gy2O2++22ObUlkB+YKtalkMmnlKoezbO8TOVmXKHKJBFM1tmA1s7EbAixe4AHqR6416xwrsrquYkgaR8pQA7IlzDzdxnJqHkbJmgCyKpvzMyKKu2JZW93bbc7jFKdHB1HQ3N6fhSS4KpynxbOTcwRtnolimGVdQqqV8oDMDRJO9nr8MDxRpMo5aRkTPopbM3TL7c9slB7orMqPMBX6uSr1Gq+eM4aoi/PzE6jYo3uKqvoBthlUK5lOKlSvmyLLH4h2DoSm43AZlb5G1wF5uiNFpW1f23JDlpHglbUstMavfwYjVnspYKPr641HCm7FPDm8OfFZxLxRblKCcz8ekzUELy7tE7hTXUkL+VX88TiKVOkJZumMI5xnMhXMmeQ/ZtUzRtEBrULq1lSpqwRQsH8cefu2o6BPJWi8SBJRLPZtUz8GaQ+UPDIzdtiYnH/40W/nffGhQcDTy882VXt+4c8Vp/GM0ysszqEaJFlYAggL4iLINQ6ssesf4sDDZsOKAT1UL9ovNsUELwMytLIpCoD5rYGmYAgqt0bu+lWcTToGrLZ7505PDdFp9RzXxJmw493yszmkmikjlzGoxiZVkX3SgYeTa9KKGApRvQG92QCrRoso9BhYBP95Ek9/r3J8srMYMRVNv8o4XE6iYJv4TwUcvEMrmJcrlZY5G8KR1YmyGuOl906q1qp0qAavqTujSw1ejUqPaQcw+Zm9tCdTHgq/UsXSqt6sxIPdradSbidzCa4+CZIACDhplIAttL1dWdyLNbdV3G+Nihh67p6Wuxg/0z5aeuq81WxLGgZKbnH/VHPgveMcC8aWDL5eJcurq9jQLDDS9ajup0EEAqLs0TtjPxT3Yd0uOedDIAMTpBvw49i08E0VWOcOqBEjUie/+FQ4fw7KwSsrcQZ8yjeH4Tm7YHSF01exF/T0xzQXtD9N4R6mI6pplg7949r76k8VNyuQISBMzU7A+UR0drFMrXv3Br4Y6OjshYrEmvUzkRYC3Ystzs3n1iRmc7Naiq0gCje/Sq0iqG+GQy11zjdBGa7xZDTlwVanyKuSAssZa+wEhc/Sq/HCf1Cf0lXLuCB5QnWDM9jeeK/R0HHIXHkljPyYY8GcbiKdINyGe0KTSIN0h858Q1Z1kBWhFHdVdkyj8Kb8sev8A9l5dh31oiXR5AJmhTEE7rnLZzTHoG9k2fTevyXG6TmeCquZLpTuZY/sQV1DIyKCrgMGBAJsGxW52OB0XF9WCsytYlYV7MN+IQlj3Jv0qInCzDNcHv+Vv0GxgqnPBavxvUI80x2rLt8gKq+u4o4fqvAYfFZBphtwkflrM/pi3ixKWmTZ9W4AZasEaT5idXQGUE+5jMpNLQAeefhVecxJRDLZxZGzEMhZkmz0qh/MGiKlNJjLEkAMQynsSBVCjepUAfCvSpEsnnmyB+1bLXl8vHqLPAh6ppMgtAWod7N+lE+mIbUcytBHVO/AxN+dVfoW1KRIPWG3ETBjut4LK1kw9KQTJHyjnmiVlykzK66lIjJJFjSRTdD0uu/xxUGbhchec4bmcvpaeCWIFvKZY2UMRvsWAvFgRou7Ux8u8VlzBMbUQkRVaFk+lkkk+gxRzGtuE3Re55g7LU/Y/K8k+Zkk1BzDlzTAqB4niFgoYDa1A79DucDdQbSAbTVKuKfXMvUfsnzxg4XIYoXaVp5WHlJV2GkadS3p8oABYAXhjEOMCLwAh0WsLwHmBNzw7U+IgZUdUdQwQ1S6kazQ81pasx9d/xwIE6qrgASAZWHcszOnMUnm8RzJMLJ1Xs1ix1pQRt6fDB8e49B1RtpzxUUh1rp+9vat/Zqlq/vKdOnuSjv8ATCtDPn6w8v4Ck6LAYTh4qi9kOKLkyDhUk2TyyxmN2qUaFkXULkBFrqsdTuaAsb7jAKguisdbnsTRyLl5myzQSA6pc04JYim0pGXphYJCoehrbDFF+Z5cdY+UvWADQBx+Cq/HsvJAfDaNzOZdSoqE++GogCySL6DpWGK1QOpghXw1iZUS+zfiOYZZJoNEII8kkgjZrABFhWK7j7wA/HGY6xLhumSQ8hswinHOXTDDlkKAHxJo3EUhkBPhxSAlmJOyK5rbp09eokhhJ15O3ciVAGuEGZ3iOKP8f5uy6ZZIMui5jNywlZAPdUyUXaQ3sSwLBLvfte7DGEmTYfjnnRUw9GpVMNE879nul2Hl948zrzEhnnam1N5tVBSwCkn7hYCt7QAVYwg7H9O1zQ3KB6dvfPv2J7CkUKodraJ0ju4f5hxg9qZuO8MEyS5SN/GZkVWIApWQgxSMenuGiu5Ox7HAW1Mh6Rwhux4zqAO+SOBMItSoKlOHCJm3YdvAgELJmzKxzwS6yrLIhdtXmRlam8poEr62Lw24S+HCQRod+wrNeycOR/cDx9hHrK03Lc+5WJQn2kOd7Lg2bArcS6dqr1oViP01Oo7MQG6CAbD/AOv5hZoFemIu7vj/ANx7KtDxbLzyQ5jK5jMMcudU3X3aYl2LKV1KpIv023AvAMbNatDwA20RbKf+HvOsjwTuCLaFHLfMZkm5dOxjhAiDaNUKlzuVfMZrOQsfCXMCfUNQLqEuj3ppFa1P1wcsaAGt2squJcZPYlXmXjEmXnLR7R5lEzCj08RFLD6OGH0xOXMAT3KhEpVMEgTxSj+GTSuQdJPpq6Hp0wQlWlVl3IFdcWBUJ+5QyTPxHJo/u253G+ym7+tYzPrdcNwD3DX9wncOCK3dPsttzPLMDg2ov6f5Y+dMx1VtwUY1DKzDiuW8KbOBFW45EUbbnUIia+AC39Tj6T9Cq5sJTc4/dJ8pRaQJJcrvBc94kbG61SELe3fYfz/lh+owsciZZGfZWV405ikVv/CEhAJ6aUIr5bbYPhwGnOOCyMS3M5xCzHl3jc+TmSURKSL2YHcEUeh22xntyNcHgrSpVq/RmllsbnmVp0XOkc+QzYG7NERp6EWV2I3IB6WNj89sMucHtshVW5mzuEhNOxPkN+bUxcWTR7rVBhqJ+JL+lBcBKhqa+S8ksmWyzAnxGzcklE2xXUoJJ635K6/54rUoh5ngjUqxpiNoPyuvazmEg4nlw6+RF1GtzRoawO5Bs13ArbriXMzhzXaG3oh06haWubqL8/KynjaoMxKI6KB20lTa1f3dh5fTYbVgtNrmsDXGSN+KDWc1zyWiBw4L9W5XhQXS6lFCwJErBrKgA2RewHT17fEGXvqBgYw27tLa637vfYIaMxcQs69suUY8NV5NI0zroAO+6mwb3J64sKmc5o57VYMyiFnHs6F5g/4evzOOfciUxhzBKZuCzu7zlc4uSI8FjrQkuRqIpau4zYNWPNe94moQBMTHOyCQ6eCZOT8vmcvk4UCxl2zDR6/NIFEmh9bxIQCOhom/WsUfWFpab2TtHC58+V4GUZu/sHatDjyhyuXih8Rn0KxZq6+VjdDei1ncnp1xbUpArGZ+asr/ALQx5xgIYAHDuFZtZ8ORNdBdRLEgdNu/TBq1N2UMFyuAtm4oz7VeeshnMh4OWmMj+KrhfCdOgazbIB3xWlRqZpIspkLI0XYb772PTByDdUXz4oQuV/hfEmgEwW7ky5W1YrW43NbMKsUfWwQQMBIv4q4Wr8e4ov8AZWQMHlbL+EGKCxqaFw1VsfMCdXf64JSDmVBI107d1V1MPYQVNyTxqSXimXEsYWTwWtioDurK7oSaFggbD/PctU0g0tab+iqxjhqiWS4g2dyUWYz0ogiVpDmFRiGZlkdUiABsCuw3FEddxn4nKTr1R68FpfT82Yim3M82HZxPC3lx7anHONrmsk0mWh8JMrNHoBAoK36J9QBABKTNtf3SbwTB1G1GPAECPbrfEK/1HAvwtZrarpJGY9l+3XmyHJy5HlhB4aAJNG6oQbcuRqUu10S1aRQ27YBXxDnEhpuCJ4cIG8Cbzr2BO4B/Rl0bQT2jdc8fkyWUJkzErCUEeHFA/uV189amJsgmgBdHoMVw7aucPygNvJcLu7mg6aamDxQMTjS6nkb57n3A8JPmk7jPOOYljjTKqsULeVEQjVsQo10fLZNAnrfXDBYA6Rcnc3PcP8o7AlC8tZ0g59UP5s5IzWUy6z5l01M9GJWLFL/aa6sm+l9OuOLS2CRr/KC1wqtfD5LbkeIG54kbR2phy3IUM3B/HT+8BI3U/tFtRKn57AD1A9cBZMF5da9u4ketvHvTjWNeG0Ay533nK1wPdJIOwF9l57B5UefMZWWys0RGn12Ktt8mGKV2y5rlntEE8Qr+Q4dGmdzWSBXwJDIimtgbuhXYedQMWY1zWS7VN1qYyhw5lXOUOXMtNlUTPGMS5dnhFuhOkOXF+a13kI0miABtiTWLDbe6UBiy190yuYy5gpDC6aNFUKIAAAratunTbBC5rhqoLSNV+SpeFBXlUSDVFLoAo+am03fzxZp6slQ0SRC0rg8i5LNQZidWSJIpAX0lvMzKB0smxe4vGT9XwdfF4TJREmRuB7pmk9ge7MYnTz8U/wCV9o/DZBtmox/GGT/mUY8ZU+k49jcrqM90H2KJLeKzjinGstJnMyUnj88ljelalAFN7p6euPdfSaDmYGkx9iBp4lOUq9MDJN1ezPDFRIgKdda2exAZST8iLGGxWcST3rTNEdEAEd5n43FLkMzHoVHjV1jOkklSSNn7WD7p9OpxWk17QDtHuN+5ZBw0HMT38/v4Ja9k8StnpFdVZTlSCrCwQXTYg4859cqupYdrm65vgpqo7LSJbYyPlXvadyXHBlzPl2KKrX4NWLYqDpPvDoCV3G3bC30T6zWrVBQq37fyhh/TAy3rAajfvHys64HFIzSM4YkIT5l6k6RRseY798eyhpGqzmsc0kuEeHcmLkHmlMvN4eZicxiwjotmMMzEllAt1LNe24o0GxBkGypMzPPMopkOA/2rpzTzeKgzEkSxMXPkNmNtevWoLkAjoLoV0xejTBMFL1apY0mJQHinLUbS2uXeGJQqFSbty9alY2SDqBBPasCZUGZ7cwMEjyTDqYDWOv1hmuk+TLJqOhvLVgmx9PnhgtAQLKy0QIJLMx90219O39axC4hG+U8lJDcjqUWVD4TkjzVqojf17Yo43sj0G7nQo7yVymc7NmUzGoFApBJaxrWTSQEIBOpQd+wPrjJ+pfU34N1OP7s1rXIjmyJUpgvcOEQp/Z7z1DwyGSCUSrI0we6OkDQASwvUdxYUVdgWOo2speA6Uu7K0wAiM3toj0SaYJDLVI7lSDdFiygigxCrpBNKBvd2QUhuUMmdEKfPxcV4rk/EypjhaJl0ttrAR3u1IvzG9Qq++DUiGtLmm48d0DE52UyRZMPOPs/yMOSzEscLRyRpqXzue47MTg+Exb6tUU3RB7AElTrVM4DljuijX1/HHVW3K0l4xwo5cutXT/dt/LAR9/iFcGy1Tg2S8ThmVEq/opGjDEuEJoS1pLEdzR2PcnYHDP1F7TQYQ6HADTW+UXO1puUX6e7NUqZm7W4GP4X3N2YMHMME0ZVSMtrskULSVeo7fEA0LNbVhFtxA3XNLc4z6bpp5O5chMSTZzxJ5JW8UQ0SieIbUkDYkqQTe256kkkJpgxnvGyd/Wup5v03VB1O57uA4RfipeLcTyvg5rJ+CsUs0GmRYkAWMkyrG0hAUDbQR3IZasb4cwlOaoa1vfHDf0SdV76kOe7N3m6zzmvmJYvChZ5otMayQlI0Jjs7ijIF2IZRQFAL1rFqlB1CWP1dc79iKa5YBFjEFLnJnLsfEp5vGzDrp82pt2YENubv7wUHf72E6j204A8EADObpsyfDAODTZcLqYZmXSxoNqQERkV6n1P5jCb8QSxlQCNCfme4ErXw+EIZVYTsQB3HfylN3NCQZ3gbSx0ZTFHI290xFkH0+99cPV6xdrtB58Fm4Giek0+8FvwP+6Eu+z6FczFlVYkIQikDqdDlfXbqd/ljLFD/ABLmk9WQ6OP7A68legp4xzcAH0x1gCJ4aDzsCPPZLXLeZGS5h07BftDxn5OSF/mV/DGkWkMjh8LAxI/ru7b+Yn5RPneafJZ7MLGjAM2uKStXWns6brSfXsPjWLghwkqz6zyyMsiNUpcycOzMU5MpZmkAk15c2j6h12Ao7bggH4YhuUhImSv1MvFISrSCeJ1UFvKwOwF9Qx/kMWIIEqxX5jyWRkJWTSNbU+q6Nne9xXU4MaBYBJCap5X/ANuiNcz805ySJcrKItD1f6NQyhSPdZTQuq+WIcXNN1R1KnmBalvieWicKFQqxYelV3/nirYLro1Ytc0ACCj0/JkMhAjDI1FvKbuq2o36/DCmKxLcM0OdoTHdr+EWlhG1nZRayqpy1nMvZy89KLNElQdrPl3U/UYpRxdGuSGXRamExOGEh3ryERPEM5vk8zCgklAA8rI4GrdiunSR5SPu9+uDVHjKg/qnkFro7wivK3DSk/EF31DJ6QB+/wBv5Y899ScC7Dg6F49E9gak1GE6BzfSUW5qnnbISqTQjVWRh08godbuzvfwxsVPoeHo4k4qmdcxI1uSDYiLATA9U4/JSmpTMOM+ZPt2a3WYRcQzEoOt940AXp01qQvS/eN9d+nTBZDSISB6Ss13Sa886olyXnpH4jlg4BIdQ3awFkO9fU/Ttg7SHELNqtcwEO5sVpXDY0gzuX0Lo8XMFztVAiQEX3Bof98MtYZjv9pSbnAUyTtHuskyvM8mXzk5bVLC8p1xeIy6qe1II90gjY10sdDiuLpZ6josZXYZ5bTaDwCYudeXI9H23KlTl7CkRIQFJAcknSAasAmh/QCouOQBxvur1GkO0tslGdwVJB+8e9+mCKJsn7JwK+VyQazpgJG9b0TgQ+8pxoljU2eyqFmzefayFCQj4E/pe5HUf1wvWwlHEFrqgkt08f4UYzM2oUocq8U4eueZMxlw7FpNOYpXVqZqPhlA2+4sm+m220OplpkE5eHI+U1VxAdDoh9r+EazbThxujPFeZuB5qF42j8Jjqpmh1EEqAGRlJroD03rcY4NqNHUtve/PgIUO67pqODhpwPqPlI/BuZ48tnMlIgaVcuGjqQ6dSlnA2F0QrLRvqu4xpfT6TnEtfYv1i8cnVJY17XgU23a3SefJaLxTngcSyPFF8Hw1hjGg3ZILfe7Xt0Hx3ONRmDGGrsvJBIPgNuxZ9QNMO3t8LHZsp+iEutOoXRq8/u3q017va764Ur1f6hbHinBS/p55VCRsAcghMnIOWSXM1IqsBFIdLAEXt+1069TijDGY9lvMIzBmhaPmFP2LLKDfhZzTeoeUAThQCQVAC6QBVAAbVguIaBhpNuqOz+5t/SVTAVP8dWp8G//AJP5VbmzhrvxbIzqivEmURnDlSGXVKStUNdq1EBehs0MItqBgHOtp9Qi9Hmdfjz5ojzF7R5mCQ5NfDXUFeYL5Yx+yp3XYDf4dMUquMWPjz7rTwuCY1wNUTaQ3S3Hz0HiqnJ+VHFc9PJLIygeYAe8wulFnZdIq6G97Vh7B/VKjKBpUmgGZLtTyO2e5d9Tw/6YUwDtp27nx+Esw8v5eacyZuRpDZAQHSoonyjctQ373g4oUnUg99Qlx1nn9hshig17wXXEdyN5IZbL8QhWJQkWZy7xEIB1V0kBI6Xt1OM/FU2gdX1RaobTqscwDcem6t5aBxLm4YSCokEg1NVKQU3bYUTHv8+m+EcPldQdTf2jzv8AKabVDKsuEyAfHQx5Kvydx3h+XyMsOamWJgZoWUhi5XVqjYKoNimrf9n54Iwl7QTuLrMfno1HNB+x0i4/nySLyTxebLSKTao5bSVKgjsaDmqNnY10BHu4I7KLzcW48/lRSrEjK5stJmBa/Z4SCDse5Us8vj5p8wJRqkfXGqqxPvVuSAAwFdL3OLOqbQqOmrV6Tjp3aKwpzmYZJsw00wINFpCijQQCL2FWy9COuKueBICoATEmynyyZlV98NudzJruiVu9Z61f1vvijnibmPGFdmFc4S1pI4gSlHKwXKq/nt2vDOqVp/cFp+WdEVQ8kbH9x1cfireg/LDtR+ZxiITAysaJknsQXjja5lIGwUAfn/XC1ckuuVaBsFUEdyIP3h+eKM1VXBMEk0itYsUKtTvRHz9f6YUxNLpHBpaHDWCVqYJ1JtMuc8tMwTlzCI7tVG/E5BG3mbZT17WOm++Iw9GnTc6KeWe2yjG1Jphza4ffSII7Urz8XzglhYylSiskR8p0i7IG37RPX6YfZQbVOUrEqVXSXcUU4ZxzPRyPKmZIkkADvoU2F93rsKHoO+FcZ9Hw1ZobUEgabR/3JnDVHERb1PsFa4lx3OyBUlzWuOV1V0EaLqBO4JAvpeKYf6dh8Mwmlbskn5ITVQ1A5rdiY09pVNcroVg3l2W9VDqQRudt62xRoLiITry2iDnsi3IeX0cayyVa3ZNWDWXlJF9+uD0QTr2rPxpDXODbxHsfym/j3EjmM7lmCHRDXiGJelq4BANHdr3oUPwwT6fiw6t0boDszgL6w33/AGCFisGW0iHXaWg+ulud1nmd5SDT5pzNFGtl4Q7X4lyaQNQAVTZ3J2+m+CUsQKjjx3Sr8M+mydtPlO3BPG4flFE0JlLvEo8MiUG3Z22VyWDRhTSruB1O2B5RLiLXHwjVTmawamDt2ns81n3MfEjmJpC2strby6BaqDsrBQN1GxJBPxwRhLtAl6jAyBO3IR9c2seXg8zV9nYKQO+muh+mFaLnOqPB2PktGqxrKFMjcJz5GV4eHzZgajNPIysdZFBFtSFXoeu+x6fDDJytYDF4/KycbiXNqCdyAlHg/AIs9lVKSxx5yGRzKraQzLuRpujsWIqwLO/bCL3PZWIqkBug2vP8+i9HUDHgBo4XAmDwO8RcfyiUXsuy2Tihl4hmArM/uLdHbZfE+6O7ORQGGXPIIvY7JGkKRaQxpJFyZ+N+y8nsCQOZIYx4E0SBFlEhVVLEKEkZRpLHURt1OHsOcj2ye0rOqvDnuyi23l2J1z3NUq8OkgWOHwpIo0EiqNZs6blqW1ICncpvY2GNGpiaLnNqvcekN4mw4htvlAp0CC7owcoOsHjae9InMXCJMu+6SCM+6zKRtZ2Px2PzFEbEYzBiBUJ47ph1MtAOyocPzIWQFjQpgT80Yf1xDtENPXsw4dGqzTZkaUCVWrSzLIDRWiDRZV+YDb7EEQdLrFXlzDfhPqEb5dy+ZnyYXLrrXxLNLXhuLZT1o6kcMR2sfHDv1b6lTxTS5ggzbtF9bbEBT9PwYwuKc9+hbB8gB27q9zLxF5Xjj0FJ4428LzCwxUh9QSJm9xiDuBsCT6eVrPgA1CSBA2G4Mm4GoC2aeFpsbmJmdNvLrAnyPcq8PBMm3Djm3cEjMRrTSsYlVZ41kAjGnYpqsVe5rDFKqQA09tjrx25hAqhzq1pvrB+ST3e6N5Li3C+FyvLFo1eFo0QkMXshl84bS3TZ9jTDVZGC0HVM8HfjoPHccDE8RKrUoZ2y0dpP7bdonUWss1LtmZVkUUrSyOAvYOZCFY7AMB/Kj3w7ly5TKqC6zeC+47BmIoVzCNpMLgg2CRfl+IPUWDjnEOGUqKoflzcEGyuanlueV5XSrfQAfKGptQsCrYDofe+Awv0LLtAv57a3UdNUlrnusfDfgO5HP9kwYZ5Hk0mLQqqJI5CQx0nUF3jrTsCN9R9LwUNIsdee1RRNNz8oMA/tpbsQ7hdKypGqfo9bB/eJsOoLA2u1oaoDfCjqhy5nc6futalgqfSdEx1xMGf+YT/4nxKs5l5lCjWYlcP4aq2hVGlZF0kaR5XLLf73xIxzOt9t4PnePUX8EA9C2ZgAgxr1SQCP+lwjxVPifBgVvUgfxSxXWpUKUUnzJY94EV8NsHoh4dB4RrwJj0S+OcyoDlEdbMLR9wGYf9Q8kX5fi1wL+mdApKhVqgLJ++hPe/T0wri6E1JIB57CFq/R8QG4YBzy2CbW+QfdIs8rBdIe1u/qQO9X2HwxogLy64iZ9iG3PTf+mIgLgYVrKO/u6nJPTSenx+HrjoJ0Uh0bq/EkjmMRyl5DdBS2oVZ3LAL0HYnFMxEkombgUQzzZ5NJK+H+jZ78QEMq0TepyR8tib6dMVaW1AQb94/ZWbiKjDLCQexQ8HnzGaZIzLqd30ohVd6ALHV93b4b4kgUx1W+SI2pVxLw17/OSjGY5SkvzvDII9VhZCNNney8e/TqBgX69jCS2ba2/j0Th+j4l4F2jhM38gfVeycqsscjlJowooHW+ksCdQFZOuoO2oV64I3EucM2W3dr3XSz8NUaQ0VWz2EwPT8qtw3l8TkCM5iVgQWCKz6Adido6oXfr6DDLH9IzT1A9EWrRpsI6SrJ7JPkYAUccESrJC+W0uqkLJMaYncDVYFGyBW/5YAXimesN9r+ycpChVa6mG3jquJ1PEzbVOGT4YU0TxaIJx5VmN6l1DSxApl3UtVjuOnYVJr2mQbcEDFYrC1Xlrm9bSRAGuvIXD8f0BcucoWYe86u3iHdVlYUb1HeyCN6+lv0+CqOFTKc1pudRfTfxS+IxmJL3S6W6RAsNtEo53Mx+GzOWPkINyUR5gQApO/nF0P2fS8MBzW2ZY862SYLndaoTzw9rI5/ZcmSzkDRSGdBGrGdUYaVcSWrNTbsA3YUXHXEvYWtIbuo6TM4Ztrc8VZbhEDvNP8AaPEjlEJJ+zu2kvKSylg4awBVgecg9CuKZcgAH7KXuzST3c8+K45n4asIjiHiUiSgM60W6VYvbv8AEemA0WuD3uO6dqVGvo02DUWPorPDub44cpJlwFKnz60Zi3QBj5SFoC9tV9bAw00jKM4tzCUq4enXccxnLceHb+yi4ZxiLLvP9nJuRxpbQm9Vv5lYnZgdt98KVCRLpJPeVr4cMeGh4Ejw2HAgn1UmR4hmJpBNPLLIQzNGdjQamCmlO17UNNdQtDFW1gXA9iu/DFlIsI1MjtERxn0VLi+Qc6ESGRlRqLIoUqC3iUtiktms7dfgawfpmEys9+FeBAB8FVldXyiMTIscreGiyHVrVVGhjYCWSukDUoGgEAEasVkAyAJHDmVxBLIBMGNfG3aiE+e8RkjkWYzRsAFjjMi0Epg0V33cWR0N7WcVNCNBKoK/Axpx7fzt2cFGOVRCjZyMAh2OiNo/CYUFA0hywjJkN9wVG2kbHs7nCOfFVDWNJdHPYq4hOWAlDlVMimQOpVyLtAZFTXbFQ1grdWLG+C029YOI539FbqimQT+/D1+UwycxpHBqy2ZVGaYPpUyAkKLYshDG2AC6jtsLVbOB1XlrTA3tzPyj06eHq1BMgQJ3n0B9NdyhUuenMT+LKJXjD0S72Le2phTkgJdagF+uFalEVWjNa/Zw7ZBCoCxrzAttzE/ur3KuagGXzcCwoJ2J0vp7BRW51OX8TUxWt99xgjA9rSLknu54ImYGuzKLDvveSTbt2HgiMnEslJNIZMgzuS5JZYwpLuG8rPKo8upt2UE2D2onAi5HPgl6tSoOoJsBoYFhGkb28u1UuZoo48vE0DLBI2Y0MNUZ0IDPpBRbXoU8ygjbrgJrOc4hx7rRA4WCthwS4A8fPxKzziPFMw+V/STObcDTYAIIseUV6X+GLsdNSOxWxDS2hM3n0hX+FwxHLQklbqTUvlJJKuOhINkgdN+lA3inWzvHdHohVgzoqRPj5lGOG5jwMpKlM4zaxMuoMvmU6jXlOsamqxv023wzWYSRVOgQaWRgzbgaJf4nw6bI1qChm2oHURe+4AHb/QwsyrSxEgKuGxRY/paWoUOb4mHjjDOC0d6dQBG9WdJ27DBadMDZFfXeb2lTpzAzFC+hlCklVSKHUQf2hFtsareyPjWJqF4nLbwmEJ1R7gLlUc/xWXVtOSK26DazWwUDpi4JcJIVW1XNEAq/Ly0mXEjF1lKR/dI0iRrC7dSAAXvvWKU6pc0lzSNroopReZXvCYI5IFUt+lSUHQoICKK2JPvamJ2B8v1wxTY0iVBOglccW4QizM2XYCJtLIGfS9MqsbtgaJLVe9fTAqjg0xBRqeHzXDgO9e5vJI0EkqxxxiMrbIxY3dUPMQu56/L1xxqT9rYU9Axly4HuQlUjdAi0W8QmgluQdI2fuAbNHHB0N6yHVY1zz0flr/Pej+Y4aIZ0WPLsyoH/AFjqrG0N37pC0R56HarsY4ta8G5jnjZQS6k8FvhyDKFZrmx2AHgZfYUraWJH/FIR32sbYljMmnsPwqOxD3a+UmPdc8O5knUFfCikDv1kjs6iKoMCN/rjujB/krv1DuzyH4T5y5znIkIlhiSFGepYIx5ZiaXZSGcuykAURvXbBf7ZCHMnrbpQ/wBqVSR3GUhJ11+lkkc0SSBWoA6dNWAO3rgIY5ujue9FNeREW4KUcbR1mzJEcMgdNMKyzAv/AArutADfUf6WN1OpJh3ouFZkg5Z8UY5Z54BleSaIsXZUtWANsXNghAF36+vl9MEw7HB+Rx11Md35RHVQ4S0QdPOfwieayGTaVfBSR5JqmVUJl8YeI2sWBaP5dy3lIcGhucEdTyuMHT1VmVbXsDGto50I43Q6LiXEhnXmgYhgSi5UOjNpWvfjQBdrBLUDZoHfESdZQWzmkeSi5b5kdeIvJMakCuJElkNByx1CPymvMTtRoF6vbC5HVkHx4pimWudliOydOfBV+ZZRGz+GWlGohL9CAAorehR2Pr2wWm3K2CVWq8F0gXBSxks7ZKsqBSPNY9N9h0u/rWOdTiI1VW1y4lpsI58Vbm/SKtAo0hItAFBC0F8igAUQRfU/zMPOUkG65nXaC2yucCW/DU1u76tZXcAaSTfUdu/U4G9kPnsTFOqTTDdbmZ+VZj4ZPN4q6VWPbwywA1ANa/ArvVX1oD3TRG0y0g7patiM0tNgicfE1gy4V1ErpLpjXxRStSsp0BW1sGtt2Ub1WIawNMnXnusiOxBc2BoOdePgpczzhCs08onOYzMkXhjMGERAAUWFAjV5VABNHt6DHODjtPp8qGvpNFrHxPwFU4lzYsvgiXMTIwoSlbZHSqUeGHoMFvrd7WNsUh0/bbwUF7CLP9FYzvGnEC50BDJJKQkSS6kVfMXYxhRoUjSmmwRdm9VAmVtydfbs52hUJOX25/bWUEznNSMpDQaWe/NDLoZdxYtomYA10JOxPri2UIQqECBz3Lnl/gM2cY/Z3LM4I0S76dR3JckDveqhe4q9sCIl2UBNsOVhcXajRMnL/DF4PmhLm8zAHZGCrHqlYgtRu0AG4oE3e9euGWODHS4T2fwgASJ0vv8AyhXMnNX21fAJy8aCRisjFwaN1qKiz2209cDqVc5mI8FYWm4PihuZysWgalik0AEvDKSTsS7Pe5s+atI6AAmzgeYafCv0ZLS7UDgd+2CqGYzsII8JG3JAs6ib0gbE7Hr6+9V7YsJkyhOIAEeXkpXy6RuFcbAqXN/tABt9iCHOqh0A74lgY7fshdUFRrftsbz37cE0cKzZn4bJF4ju8GkIrkmqnUBl7KNL6TddBhw5f0+UDjPulBn6UlxsRby3UXMOXm8GWaZC6FvDjalDeJoQi0C+6FJWwb+uMmjSa10yr4an0ZJAnsSrFGaVaVG0HUXFnYdhW21D63hhxATTGlwAsEV4DwRcxGUjkKvGSzuy7BSFCaaN3sQQTW/TrfamVWmZaWRedfwpYeQJGH6SdVIsABdW1mt9Q69a+OLyo6HiV3y9kIzlAx87FJ1ANkJIylYqPuqxIFfMdLwBz3dLB+1MtYwUDP3bJZzAKABPeAJZgfu2CvyIob/LDBfFikWgmcqkl4fNLpdmDHSoBLdgNu3pgDsWwEzKaGDqvgyE0ZOEvkDlFUtOCCm+x31UO4bykA1XmPrhelL6+caJmqMmHFPdH+ReCywwSwSHLQtmCodnlAmUaq/RlSegOo3VfHB6zHPsYiRrBlLNDctgZvz+Fzzrm4+HVlg0OZBFlnj1EMeptXB1drJ6V6YT/RCpWz5i0j/KYHspdWLWRA8dUq8rcNPEJzG2YjiFXqlpR8gBtY9LxoFgb9uvaqNrVXtyE2GwA5PeVHmOHRQ5ww6/taFgq+ExCubpQxsbayp2PXvviadQltwqOpNBF9ebp35g5AXLeH4oj1uwdmRzGgbbyjUaAX1J7k3vhHF4qsysIgSLRt5nzKZw9Gk9m9ueQgGY5XyQ1grJqNadEykD1PuHV8KPfAB9RqtkOF0b9Ax0EErnIcj/AGhhFAZz8LBq+tkKNvngjMdXqGGtCHUwVKmMznKbjHKJykUgaQIS6q+yEjyk7aBS0pN1vv1vbDLcTUBcSBIEeoKhuFY5gAJjX3VjhvNUOTj3UFQKRURUaQqpCmTTQZS2+9+706g1z1apgWHkiVOjosib+f8ACVvZ9xh4M0z0WLISx2J8p1k2T6A/WsP7FZ9E9aOKkgzi8Q4g7zFh4pdwbA0ncgM2w0gCr27b4GAG3Vg7MYHgrHMWWARir6h3YE0KA6Xv9ep9B0xdnXMkWVqnVbY3SlDLoBrcna/QUbr49cWcLhLg9VPeV4Or5PUEAZct4oNU2xJAujYIFfIjCrjNQp+m0CiDF1b4bNG2SRig1217A3THbcdxt9cOsjoxKA8S6VWz+eET00K6lJXyFh7pKH3mPSivlrp8AcZxq1mOyghNNw1F7c17qWTODOtEjkxBTZKolk9AS2kMxW/KGbb132G7FuH36dik4Ro+zVEJfZiIozMC5TV10rRW9iLBr6gfXEPxz2HM0W2tr46ecILcIwnKTdJ+d4TltRBzI2/eTb8Bif1eIN8norDC4f8Az+oWj+z3g+S8KTWr5iIr2XyoehOpWIs136fjihxUuh4I7Ij8hd+nIAykG/FZtneGxnOyJltTRDUVDICa6UVINeYgE/X4YcpVDkl9kCrSGaGXWjf7FxLGkcbTGWIqWdEjkj8ZTuroAr1G2pdia1G+pGL/AKhufJooFF2QEHtSNxzgEgzN+GlR+8qM6Am7LDUCwBvoDtR6DFXVmtcVb9NUc0c7qlneXJG3EUaE9xIzXZ23JPbbAzjWDVSME/iiXD+R814dlUJTcaZ4zQNdQCa9aPqfXFjiWAXEjw/KluDdq039PbgouNcs5gF2MQF6XLBbr1oKCdPckDuMRTxFJ2h81NXD1RsPD8apf4MvizqkmshtWoA96JG2k9x6YM4AXCA2q93VLjBVjhWQLLNbNG0URk0171XYILCuxsA/LHEuDoVgBktzr+y+yfFcxLIEeeR7Pl8R2YCt+5OIe21lWi+HKzxvgjiGHOBy6zkg2Tswse8evunbtt1vFWVA49H/AHBWqMP+8GiJZeEJA7ZPMs3hgF1P3q7EbWOtemCBhBuuDhlhp0X2U5qi01KHVhtSjUK7b2McAo6XihWXhjAEmtHYOKUAgiqYMALFH3fT8MUiLLjUkyq32MHUWcRUigKUclwR8FoVs3mIu9rxZxCGCVLAKAVZnobABT/kcDNJjjJaitr1GiA6ytplBIpJkdmJUFWU+ZdzsemzAbEd9u+LABgsAqkl5uZVnM8BAgZlBVl3XTf9MDzy66uWQ2VQ4HHmF1EhRqqzPGWqulahtd/ywfpuj+0ShtaTr6oPm4ZFdgCW36qDX02xIOYSQhmxiVf5eaWGXWENkUNXl7hrF/w1t6/TAcQ0GmZtzCYwp/qgRPMph5m5ozEyLFNqKq6kadRWhR2NDfGfQognNnmxF9ttFo4hwHVLYuLibjXWAqvH2yaxXDmGlc7aTE6UNyDbD1J2vvjUqUqYDejcT5fgbwkukAzZrefyjPC+epstFoypIiBuwqgkmr6+btWxxmik9j7Piee1Ol1J4nLIG6GTcVeaRXlIIYMWE24JtTZHc/ifxrBaVDKCQbzqq1q2ZzQ6wjRe5XPJmpGkla9JCgsAAAL6AAACyaFbXjQotLAZWfVeKhshPD87P448AInjSeCCsSDVbbgFl/eF1+78McXQChtJmyM8xcGSPiwiyyoAgUyBWLBT0ezQ36GgALPQYHTdnbKu9uV9lHzJ+qlBNhKoWattNmugwdgiVNQgtlL2YhAzKoAoDKiijQ80arZ3NHez8b2HTFAOKE6M1lpOe4nl4JREZF0iDw7HQCqQ/I9frhZrHHrJ/OxrcsoZy5AsUcOoUP10oJsUoJY1e1qp/wCHDujBCUm8lc8SyyPHk/E1anhMjEULLtqJ6Hckk/XECix33qza7mDqboJmycpmdNMY/KQzAdqPUbH0wtXwzdWq36p5s5akvtHRsr4RKkFdN96rp+G2Mwtr5Oi2TAFLP0m6y/Ow5JmdmkZAT0pyD89O2NDD9IW9cx5fhAqdFPV+Ua5a9oP2LLtBD5Y2s0QDuRvv1wqaeIzEg668wjh2Ht2JZ47N4x1eFAure0Qqd97J1bnf5fDDzKZA158knUg3/P5R7lfn10EkE4Ll5mm8SxYdq1bbAWd9ivU4XxGGLoIOiLRrAEgqJOZXkzytJIZYuhq7vc0SbJ6epFYE+llpZjqEZlWaoaNFo+U49w1ssY2y1N0Hm6nsdfUfKiMZ4czoy1zOtsZ9/wCITYpVekkOt3c+6yHMcLzIa/GaTrpAaQn4E6QaqxjUoVKdWwp38PylK9OrSObpCBtr8BNvs0zn2aZ/tzNJEVoKS1qwPUqwBqu3xB7DCuKFEPANPvi3tr3WRqIxL6ZIqTwmT7iy55vWJs142QitKvZCSrG9R2N79e/U4cw7mvYYmNpSuIpuY4E67wgeSlSEljFIhZChu9JB67N0+nTfDJk7pcQFUgyieIjqy7dfLpPQ/ELfyGJeZEQoa0AyEQ43njNk4ooYvDjWW0iUFiD5iaJLM1q1kk9bICjYJNPR4nM47XPomYzUCAN/3SfFl31C1Yb3uCNu+57YeNVkEgpTo3A3C8ki1E/hvjlyYI8sTQUaj6Luf5dMRZSAdl39lo+fTHt0a/yUH8DWIPYpA4rtUTsHf5eUfib/AKYi6mAVOMvHVtIkfwBZm/oP54jVWiFcgeJkIgjkkPdy+kD8KA+pOK5TKtIiyiTJBN5cyV/cjLOf+IkKPpeCbKkX1U0OcFnRLOPQeKf6AYq5WaoOLy5jQwkeXSykG2Ztj8NVfiRizYCG8FKMeQlJIiV2rfyqWI9L0jbFrHVUBeLBX5eDzomp59G3uszK3yCkaifkMUyM4eiJnqgfcfND0jzDdGc/4j/niRSZsB5KOmqn+4+aMT8uZmNFaY+U2RZba696xt0G2CtYwBQ8vNyV3kspqFlfKvSiQGPxN+6PhRPqMWc6VUKXhBEGYyRKs4SR5Do2LbjTVXW4HrgTmkgq7TBCvwx+Fmp5IomWNu0rW6WdR3rzbnq29VviKQJbKsbOMITmjJKWsWrdR0+RNHqMTnVYlS5LhjsxlLKpjo6iLvSPKKvbpi7BPW4KC0qHJxRrCEk942LG/bbY/Hfp2xDS3KrAQEwOJjEISrGXMDQkpA2Xy6h1O3hhxt+0cFIOUCFUklSca4fJKITOrIUHhroK1t0oUT0xHRB2pUuJ2QgcBiYkCQufRTv8bUpeINJgFiq3dqpP9ngtDRmN7roLrrsUvCriZRBT7UOm4Yr+VVzJIBNeU/WqG2JaSFBYuJeDu0IAWQIpvU0Sjc11YGyB/XHZgHSuyEtTOvhTwIxa3A0uFVBuO/l9Rv8AjijXOaYIRiA5uqE5jgURsjxB6nR0+obBw+dUA00DzXCNBtJDd7WtH/mOJIBEKt2mZUM32jodZ/wH/LAhSpt2VzXqmxKgTNyo2zurDY0Sp+W2LhjRoqmq86lS5iSY7nxLPUtqN+m9emILWkq3SvAV3LujKLmUOB3DX+IXEABtgFcHOJJur4lmddH2jWnoS7AfK12+mOkcFMHSVF4dffT8T/UYmVGQqGIkSWs6jSBR1LVlSDs/XymrH/tV1NrxDmzzKqwuabGIUc+QdiT4lmh0o9Nx7prriwY0aBc/O67jKhbhslnzfniyplcnHhf93X/XrihRG/agmc/XHFtlTgiHEuifLFBqiOQWb38WGhQnLQc1+oT+H+mBJoaJLz3X64INEJ2qNcu+4/1/LFSubqoOaf1WX+RxYLn7I/7Of1En8Z/IY4qzPtSJn/18n8Z/PFjolz9xRjgH6xP4h+eJ2UhXedf7vl/8X5YsNVd+iij6L/CMQdFw2Q3iH6+H5j/nGKnQ9yncd6I8b95/l/njqH+5Vq33lLq9TgShF4P7u2DD7CuVGL9QP4m/I4A3VEP+7HemuH3eH/wSf8jY0P7R3IG4RPmDpF8/8sVUnRJGV/Wt/ixwQ2/ctG4B+pj/AMf54UfqmmpG4V/fIPn/ANJwRmiofvTq/Q/PC5+4K40SFP7+Y/jwQKpVHgH6w/PF3aKjdUS4j1X5n8ziqu7RN3Kf6g/7zAKqNTSX7QP7z/hGCUftS1b7k3J/cE/gXC7vvTbfsCWeafcXFmaoT9EsNhlDCJ8P6H5f5YqiBQp0b54tulqupQHO9cXGqCvIumChWC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8100" y="-808038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172" name="Picture 4" descr="http://be478d95e8aa404656c1-d983ce57e4c84901daded0f67d5a004f.r11.cf1.rackcdn.com/hotelmela/media/hom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62" y="4044211"/>
            <a:ext cx="4201575" cy="262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beursonline.nl/Forum/Upload/2009/382473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69060"/>
            <a:ext cx="3563888" cy="26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88832" cy="1080120"/>
          </a:xfrm>
        </p:spPr>
        <p:txBody>
          <a:bodyPr>
            <a:normAutofit/>
          </a:bodyPr>
          <a:lstStyle/>
          <a:p>
            <a:r>
              <a:rPr lang="nl-NL" sz="3200" dirty="0" smtClean="0"/>
              <a:t>Psychische </a:t>
            </a:r>
            <a:r>
              <a:rPr lang="nl-NL" sz="3200" dirty="0" smtClean="0"/>
              <a:t>toestand </a:t>
            </a:r>
            <a:r>
              <a:rPr lang="nl-NL" sz="3200" dirty="0" smtClean="0"/>
              <a:t>waarnemer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7632848" cy="4896544"/>
          </a:xfrm>
        </p:spPr>
        <p:txBody>
          <a:bodyPr>
            <a:normAutofit/>
          </a:bodyPr>
          <a:lstStyle/>
          <a:p>
            <a:r>
              <a:rPr lang="nl-NL" dirty="0" smtClean="0"/>
              <a:t>Vrolijk</a:t>
            </a:r>
          </a:p>
          <a:p>
            <a:r>
              <a:rPr lang="nl-NL" dirty="0" smtClean="0"/>
              <a:t>Niet </a:t>
            </a:r>
            <a:r>
              <a:rPr lang="nl-NL" dirty="0"/>
              <a:t>lekker in je vel zitten</a:t>
            </a:r>
          </a:p>
          <a:p>
            <a:r>
              <a:rPr lang="nl-NL" dirty="0"/>
              <a:t>Gespannen zijn</a:t>
            </a:r>
          </a:p>
          <a:p>
            <a:r>
              <a:rPr lang="nl-NL" dirty="0"/>
              <a:t>Psychische ziekten</a:t>
            </a:r>
          </a:p>
          <a:p>
            <a:r>
              <a:rPr lang="nl-NL" dirty="0"/>
              <a:t>Eenzaamheid</a:t>
            </a:r>
          </a:p>
          <a:p>
            <a:r>
              <a:rPr lang="nl-NL" dirty="0"/>
              <a:t>Verwachting</a:t>
            </a:r>
          </a:p>
          <a:p>
            <a:pPr lvl="1"/>
            <a:r>
              <a:rPr lang="nl-NL" sz="2600" dirty="0">
                <a:solidFill>
                  <a:schemeClr val="tx1"/>
                </a:solidFill>
              </a:rPr>
              <a:t>Behoefte of illusie</a:t>
            </a:r>
            <a:r>
              <a:rPr lang="nl-NL" sz="2600" dirty="0" smtClean="0">
                <a:solidFill>
                  <a:schemeClr val="tx1"/>
                </a:solidFill>
              </a:rPr>
              <a:t>?</a:t>
            </a:r>
            <a:endParaRPr lang="nl-NL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424936" cy="792088"/>
          </a:xfrm>
        </p:spPr>
        <p:txBody>
          <a:bodyPr>
            <a:normAutofit/>
          </a:bodyPr>
          <a:lstStyle/>
          <a:p>
            <a:r>
              <a:rPr lang="nl-NL" sz="3200" dirty="0" smtClean="0"/>
              <a:t>Psychische </a:t>
            </a:r>
            <a:r>
              <a:rPr lang="nl-NL" sz="3200" dirty="0" smtClean="0"/>
              <a:t>toestand </a:t>
            </a:r>
            <a:r>
              <a:rPr lang="nl-NL" sz="3200" dirty="0" smtClean="0"/>
              <a:t>waarnemer</a:t>
            </a: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7488832" cy="4392488"/>
          </a:xfrm>
        </p:spPr>
        <p:txBody>
          <a:bodyPr>
            <a:normAutofit/>
          </a:bodyPr>
          <a:lstStyle/>
          <a:p>
            <a:pPr marL="274320" lvl="1" indent="-274320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</a:pPr>
            <a:r>
              <a:rPr lang="nl-NL" sz="2600" dirty="0" smtClean="0"/>
              <a:t>Hallucinatie</a:t>
            </a:r>
            <a:endParaRPr lang="nl-NL" sz="2600" dirty="0"/>
          </a:p>
          <a:p>
            <a:pPr lvl="1"/>
            <a:r>
              <a:rPr lang="nl-NL" dirty="0" smtClean="0"/>
              <a:t>Waarnemen </a:t>
            </a:r>
            <a:r>
              <a:rPr lang="nl-NL" dirty="0" smtClean="0"/>
              <a:t>wat er niet </a:t>
            </a:r>
            <a:r>
              <a:rPr lang="nl-NL" dirty="0" smtClean="0"/>
              <a:t>is</a:t>
            </a:r>
          </a:p>
          <a:p>
            <a:pPr lvl="1"/>
            <a:r>
              <a:rPr lang="nl-NL" dirty="0" smtClean="0"/>
              <a:t>Prikkelarme omgeving</a:t>
            </a:r>
          </a:p>
          <a:p>
            <a:pPr lvl="1"/>
            <a:r>
              <a:rPr lang="nl-NL" dirty="0" smtClean="0"/>
              <a:t>Sociaal isolement</a:t>
            </a:r>
          </a:p>
          <a:p>
            <a:pPr lvl="2"/>
            <a:r>
              <a:rPr lang="nl-NL" dirty="0" smtClean="0"/>
              <a:t>Dementie</a:t>
            </a:r>
          </a:p>
          <a:p>
            <a:pPr lvl="2"/>
            <a:r>
              <a:rPr lang="nl-NL" dirty="0" smtClean="0"/>
              <a:t>Ouderen</a:t>
            </a:r>
          </a:p>
          <a:p>
            <a:pPr lvl="2"/>
            <a:r>
              <a:rPr lang="nl-NL" dirty="0"/>
              <a:t>P</a:t>
            </a:r>
            <a:r>
              <a:rPr lang="nl-NL" dirty="0" smtClean="0"/>
              <a:t>sychose</a:t>
            </a:r>
            <a:endParaRPr lang="nl-NL" dirty="0" smtClean="0"/>
          </a:p>
        </p:txBody>
      </p:sp>
      <p:pic>
        <p:nvPicPr>
          <p:cNvPr id="9218" name="Picture 2" descr="http://oud.girlscene.nl/images/library/articles/images01/girlscene_nieuw/trippy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627022"/>
            <a:ext cx="4114428" cy="308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4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272808" cy="922360"/>
          </a:xfrm>
        </p:spPr>
        <p:txBody>
          <a:bodyPr>
            <a:normAutofit/>
          </a:bodyPr>
          <a:lstStyle/>
          <a:p>
            <a:r>
              <a:rPr lang="nl-NL" sz="3600" dirty="0" smtClean="0"/>
              <a:t>Persoon van </a:t>
            </a:r>
            <a:r>
              <a:rPr lang="nl-NL" sz="3600" dirty="0" smtClean="0"/>
              <a:t>de waarnemer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556792"/>
            <a:ext cx="7560840" cy="5184576"/>
          </a:xfrm>
        </p:spPr>
        <p:txBody>
          <a:bodyPr>
            <a:normAutofit/>
          </a:bodyPr>
          <a:lstStyle/>
          <a:p>
            <a:r>
              <a:rPr lang="nl-NL" dirty="0" smtClean="0"/>
              <a:t>Wie jij bent heeft </a:t>
            </a:r>
            <a:r>
              <a:rPr lang="nl-NL" dirty="0" smtClean="0"/>
              <a:t>invloed op waarneming</a:t>
            </a:r>
            <a:endParaRPr lang="nl-NL" dirty="0" smtClean="0"/>
          </a:p>
          <a:p>
            <a:pPr lvl="1"/>
            <a:r>
              <a:rPr lang="nl-NL" dirty="0" smtClean="0"/>
              <a:t>Normen en waarden</a:t>
            </a:r>
          </a:p>
          <a:p>
            <a:pPr lvl="1"/>
            <a:r>
              <a:rPr lang="nl-NL" dirty="0" smtClean="0"/>
              <a:t>Concentratie </a:t>
            </a:r>
            <a:r>
              <a:rPr lang="nl-NL" dirty="0" smtClean="0"/>
              <a:t>en aandacht</a:t>
            </a:r>
          </a:p>
          <a:p>
            <a:pPr lvl="1"/>
            <a:r>
              <a:rPr lang="nl-NL" dirty="0" smtClean="0"/>
              <a:t>Interesse</a:t>
            </a:r>
            <a:endParaRPr lang="nl-NL" dirty="0" smtClean="0"/>
          </a:p>
          <a:p>
            <a:pPr lvl="1"/>
            <a:r>
              <a:rPr lang="nl-NL" dirty="0" smtClean="0"/>
              <a:t>Kennis en ervaring</a:t>
            </a:r>
          </a:p>
          <a:p>
            <a:pPr lvl="1"/>
            <a:r>
              <a:rPr lang="nl-NL" dirty="0" smtClean="0"/>
              <a:t>Behoeften</a:t>
            </a:r>
            <a:endParaRPr lang="nl-NL" dirty="0" smtClean="0"/>
          </a:p>
          <a:p>
            <a:pPr lvl="1"/>
            <a:r>
              <a:rPr lang="nl-NL" dirty="0" smtClean="0"/>
              <a:t>Verwachtingen</a:t>
            </a:r>
          </a:p>
          <a:p>
            <a:pPr lvl="2"/>
            <a:endParaRPr lang="nl-NL" dirty="0" smtClean="0"/>
          </a:p>
          <a:p>
            <a:r>
              <a:rPr lang="nl-NL" b="1" dirty="0" smtClean="0"/>
              <a:t>Selectief waarnemen</a:t>
            </a:r>
          </a:p>
          <a:p>
            <a:pPr lvl="1"/>
            <a:r>
              <a:rPr lang="nl-NL" dirty="0" smtClean="0"/>
              <a:t>Sommige prikkels gebruik je, anderen negeer </a:t>
            </a:r>
            <a:r>
              <a:rPr lang="nl-NL" dirty="0" smtClean="0"/>
              <a:t>je Meestal </a:t>
            </a:r>
            <a:r>
              <a:rPr lang="nl-NL" dirty="0" smtClean="0"/>
              <a:t>onbewust</a:t>
            </a:r>
            <a:r>
              <a:rPr lang="nl-NL" dirty="0" smtClean="0"/>
              <a:t>!</a:t>
            </a:r>
            <a:endParaRPr lang="nl-NL" dirty="0" smtClean="0"/>
          </a:p>
        </p:txBody>
      </p:sp>
      <p:pic>
        <p:nvPicPr>
          <p:cNvPr id="2054" name="Picture 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93745"/>
            <a:ext cx="2878667" cy="1490861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sp3d>
            <a:bevelT w="152400" h="1524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21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dietistenfriesland.nl/wp-content/uploads/2014/12/cognit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6056" y="4644488"/>
            <a:ext cx="3024336" cy="223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Cognitie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740633"/>
            <a:ext cx="8064896" cy="4424671"/>
          </a:xfrm>
        </p:spPr>
        <p:txBody>
          <a:bodyPr>
            <a:normAutofit/>
          </a:bodyPr>
          <a:lstStyle/>
          <a:p>
            <a:r>
              <a:rPr lang="nl-NL" dirty="0"/>
              <a:t>V</a:t>
            </a:r>
            <a:r>
              <a:rPr lang="nl-NL" dirty="0" smtClean="0"/>
              <a:t>ermogen om te herinneren, denken en </a:t>
            </a:r>
            <a:r>
              <a:rPr lang="nl-NL" dirty="0" smtClean="0"/>
              <a:t>begrijpen</a:t>
            </a:r>
          </a:p>
          <a:p>
            <a:r>
              <a:rPr lang="nl-NL" dirty="0" smtClean="0"/>
              <a:t>Geheugen</a:t>
            </a:r>
          </a:p>
          <a:p>
            <a:pPr lvl="1"/>
            <a:r>
              <a:rPr lang="nl-NL" dirty="0" smtClean="0"/>
              <a:t>Waarnemen </a:t>
            </a:r>
            <a:r>
              <a:rPr lang="nl-NL" dirty="0"/>
              <a:t>en </a:t>
            </a:r>
            <a:r>
              <a:rPr lang="nl-NL" dirty="0" smtClean="0"/>
              <a:t>onthouden</a:t>
            </a:r>
            <a:endParaRPr lang="nl-NL" dirty="0"/>
          </a:p>
          <a:p>
            <a:pPr lvl="1"/>
            <a:r>
              <a:rPr lang="nl-NL" dirty="0"/>
              <a:t>Drie belangrijke </a:t>
            </a:r>
            <a:r>
              <a:rPr lang="nl-NL" dirty="0" smtClean="0"/>
              <a:t>aspecten</a:t>
            </a:r>
            <a:endParaRPr lang="nl-NL" dirty="0"/>
          </a:p>
          <a:p>
            <a:pPr lvl="2"/>
            <a:r>
              <a:rPr lang="nl-NL" dirty="0" smtClean="0"/>
              <a:t>Opslag</a:t>
            </a:r>
          </a:p>
          <a:p>
            <a:pPr lvl="2"/>
            <a:r>
              <a:rPr lang="nl-NL" dirty="0" smtClean="0"/>
              <a:t>Vasthouden</a:t>
            </a:r>
          </a:p>
          <a:p>
            <a:pPr lvl="2"/>
            <a:r>
              <a:rPr lang="nl-NL" dirty="0"/>
              <a:t>T</a:t>
            </a:r>
            <a:r>
              <a:rPr lang="nl-NL" dirty="0" smtClean="0"/>
              <a:t>erugzoeken </a:t>
            </a:r>
            <a:r>
              <a:rPr lang="nl-NL" dirty="0"/>
              <a:t>van </a:t>
            </a:r>
            <a:r>
              <a:rPr lang="nl-NL" dirty="0" smtClean="0"/>
              <a:t>info</a:t>
            </a:r>
            <a:endParaRPr lang="nl-NL" dirty="0"/>
          </a:p>
          <a:p>
            <a:pPr lvl="1"/>
            <a:r>
              <a:rPr lang="nl-NL" dirty="0" smtClean="0"/>
              <a:t>Zonder geheugen</a:t>
            </a:r>
            <a:endParaRPr lang="nl-NL" dirty="0"/>
          </a:p>
          <a:p>
            <a:pPr lvl="2"/>
            <a:r>
              <a:rPr lang="nl-NL" dirty="0"/>
              <a:t>Alles steeds weer </a:t>
            </a:r>
            <a:r>
              <a:rPr lang="nl-NL" dirty="0" smtClean="0"/>
              <a:t>nieuw</a:t>
            </a:r>
          </a:p>
          <a:p>
            <a:pPr lvl="2"/>
            <a:r>
              <a:rPr lang="nl-NL" dirty="0"/>
              <a:t>O</a:t>
            </a:r>
            <a:r>
              <a:rPr lang="nl-NL" dirty="0" smtClean="0"/>
              <a:t>nmogelijk </a:t>
            </a:r>
            <a:r>
              <a:rPr lang="nl-NL" dirty="0"/>
              <a:t>om te plannen of terug te </a:t>
            </a:r>
            <a:r>
              <a:rPr lang="nl-NL" dirty="0" smtClean="0"/>
              <a:t>denken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0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Overvloed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vervloed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649</TotalTime>
  <Words>626</Words>
  <Application>Microsoft Office PowerPoint</Application>
  <PresentationFormat>Diavoorstelling (4:3)</PresentationFormat>
  <Paragraphs>212</Paragraphs>
  <Slides>22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3" baseType="lpstr">
      <vt:lpstr>Overvloed</vt:lpstr>
      <vt:lpstr>Menselijk kunnen</vt:lpstr>
      <vt:lpstr>Menselijk kunnen</vt:lpstr>
      <vt:lpstr>Waarneming</vt:lpstr>
      <vt:lpstr>Kwaliteit van de zintuigen</vt:lpstr>
      <vt:lpstr>Aard van de prikkel</vt:lpstr>
      <vt:lpstr>Psychische toestand waarnemer</vt:lpstr>
      <vt:lpstr>Psychische toestand waarnemer</vt:lpstr>
      <vt:lpstr>Persoon van de waarnemer</vt:lpstr>
      <vt:lpstr>Cognitie</vt:lpstr>
      <vt:lpstr>PowerPoint-presentatie</vt:lpstr>
      <vt:lpstr>Geheugen</vt:lpstr>
      <vt:lpstr>Verschillende geheugens</vt:lpstr>
      <vt:lpstr>Verschillende geheugens</vt:lpstr>
      <vt:lpstr>Verschillende geheugens</vt:lpstr>
      <vt:lpstr>Denken en begrijpen</vt:lpstr>
      <vt:lpstr>Emotie</vt:lpstr>
      <vt:lpstr>Emotie</vt:lpstr>
      <vt:lpstr>Motivatie</vt:lpstr>
      <vt:lpstr>Behoeftentheorie</vt:lpstr>
      <vt:lpstr>Behoeftentheorie</vt:lpstr>
      <vt:lpstr>Wil</vt:lpstr>
      <vt:lpstr>Opdracht</vt:lpstr>
    </vt:vector>
  </TitlesOfParts>
  <Company>Onderwijsgroep Noord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T.M. Winter</dc:creator>
  <cp:lastModifiedBy>C.A. Hogenbirk</cp:lastModifiedBy>
  <cp:revision>75</cp:revision>
  <dcterms:created xsi:type="dcterms:W3CDTF">2014-09-04T10:23:10Z</dcterms:created>
  <dcterms:modified xsi:type="dcterms:W3CDTF">2015-08-29T11:35:46Z</dcterms:modified>
</cp:coreProperties>
</file>